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2.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3.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heme/themeOverride1.xml" ContentType="application/vnd.openxmlformats-officedocument.themeOverr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3" r:id="rId4"/>
  </p:sldMasterIdLst>
  <p:notesMasterIdLst>
    <p:notesMasterId r:id="rId149"/>
  </p:notesMasterIdLst>
  <p:handoutMasterIdLst>
    <p:handoutMasterId r:id="rId150"/>
  </p:handoutMasterIdLst>
  <p:sldIdLst>
    <p:sldId id="880" r:id="rId5"/>
    <p:sldId id="869" r:id="rId6"/>
    <p:sldId id="1130" r:id="rId7"/>
    <p:sldId id="1131" r:id="rId8"/>
    <p:sldId id="1132" r:id="rId9"/>
    <p:sldId id="1133" r:id="rId10"/>
    <p:sldId id="1134" r:id="rId11"/>
    <p:sldId id="1135" r:id="rId12"/>
    <p:sldId id="1136" r:id="rId13"/>
    <p:sldId id="1201" r:id="rId14"/>
    <p:sldId id="1137" r:id="rId15"/>
    <p:sldId id="1138" r:id="rId16"/>
    <p:sldId id="1139"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286" r:id="rId45"/>
    <p:sldId id="1288" r:id="rId46"/>
    <p:sldId id="1287" r:id="rId47"/>
    <p:sldId id="1175" r:id="rId48"/>
    <p:sldId id="1176" r:id="rId49"/>
    <p:sldId id="1177" r:id="rId50"/>
    <p:sldId id="1301" r:id="rId51"/>
    <p:sldId id="1379" r:id="rId52"/>
    <p:sldId id="1380" r:id="rId53"/>
    <p:sldId id="1381" r:id="rId54"/>
    <p:sldId id="1376" r:id="rId55"/>
    <p:sldId id="1377" r:id="rId56"/>
    <p:sldId id="1378" r:id="rId57"/>
    <p:sldId id="1382" r:id="rId58"/>
    <p:sldId id="1089" r:id="rId59"/>
    <p:sldId id="883" r:id="rId60"/>
    <p:sldId id="936" r:id="rId61"/>
    <p:sldId id="1062" r:id="rId62"/>
    <p:sldId id="937" r:id="rId63"/>
    <p:sldId id="1186" r:id="rId64"/>
    <p:sldId id="1063" r:id="rId65"/>
    <p:sldId id="1064" r:id="rId66"/>
    <p:sldId id="1316" r:id="rId67"/>
    <p:sldId id="1317" r:id="rId68"/>
    <p:sldId id="1322" r:id="rId69"/>
    <p:sldId id="1205" r:id="rId70"/>
    <p:sldId id="1359" r:id="rId71"/>
    <p:sldId id="1204" r:id="rId72"/>
    <p:sldId id="1207" r:id="rId73"/>
    <p:sldId id="1333" r:id="rId74"/>
    <p:sldId id="1210" r:id="rId75"/>
    <p:sldId id="1203" r:id="rId76"/>
    <p:sldId id="1295" r:id="rId77"/>
    <p:sldId id="1195" r:id="rId78"/>
    <p:sldId id="1187" r:id="rId79"/>
    <p:sldId id="1323" r:id="rId80"/>
    <p:sldId id="1212" r:id="rId81"/>
    <p:sldId id="888" r:id="rId82"/>
    <p:sldId id="881" r:id="rId83"/>
    <p:sldId id="872" r:id="rId84"/>
    <p:sldId id="886" r:id="rId85"/>
    <p:sldId id="1250" r:id="rId86"/>
    <p:sldId id="1249" r:id="rId87"/>
    <p:sldId id="1247" r:id="rId88"/>
    <p:sldId id="1251" r:id="rId89"/>
    <p:sldId id="1252" r:id="rId90"/>
    <p:sldId id="1253" r:id="rId91"/>
    <p:sldId id="1255" r:id="rId92"/>
    <p:sldId id="1256" r:id="rId93"/>
    <p:sldId id="1257" r:id="rId94"/>
    <p:sldId id="1258" r:id="rId95"/>
    <p:sldId id="1259" r:id="rId96"/>
    <p:sldId id="1273" r:id="rId97"/>
    <p:sldId id="1324" r:id="rId98"/>
    <p:sldId id="1285" r:id="rId99"/>
    <p:sldId id="1328" r:id="rId100"/>
    <p:sldId id="1330" r:id="rId101"/>
    <p:sldId id="1277" r:id="rId102"/>
    <p:sldId id="1278" r:id="rId103"/>
    <p:sldId id="1279" r:id="rId104"/>
    <p:sldId id="1280" r:id="rId105"/>
    <p:sldId id="1281" r:id="rId106"/>
    <p:sldId id="1282" r:id="rId107"/>
    <p:sldId id="1284" r:id="rId108"/>
    <p:sldId id="1246" r:id="rId109"/>
    <p:sldId id="1325" r:id="rId110"/>
    <p:sldId id="1127" r:id="rId111"/>
    <p:sldId id="952" r:id="rId112"/>
    <p:sldId id="953" r:id="rId113"/>
    <p:sldId id="1390" r:id="rId114"/>
    <p:sldId id="1059" r:id="rId115"/>
    <p:sldId id="1061" r:id="rId116"/>
    <p:sldId id="940" r:id="rId117"/>
    <p:sldId id="1051" r:id="rId118"/>
    <p:sldId id="1052" r:id="rId119"/>
    <p:sldId id="947" r:id="rId120"/>
    <p:sldId id="948" r:id="rId121"/>
    <p:sldId id="1075" r:id="rId122"/>
    <p:sldId id="1076" r:id="rId123"/>
    <p:sldId id="1077" r:id="rId124"/>
    <p:sldId id="1078" r:id="rId125"/>
    <p:sldId id="949" r:id="rId126"/>
    <p:sldId id="950" r:id="rId127"/>
    <p:sldId id="1331" r:id="rId128"/>
    <p:sldId id="1327" r:id="rId129"/>
    <p:sldId id="954" r:id="rId130"/>
    <p:sldId id="1056" r:id="rId131"/>
    <p:sldId id="1314" r:id="rId132"/>
    <p:sldId id="1055" r:id="rId133"/>
    <p:sldId id="958" r:id="rId134"/>
    <p:sldId id="960" r:id="rId135"/>
    <p:sldId id="974" r:id="rId136"/>
    <p:sldId id="962" r:id="rId137"/>
    <p:sldId id="963" r:id="rId138"/>
    <p:sldId id="1384" r:id="rId139"/>
    <p:sldId id="1386" r:id="rId140"/>
    <p:sldId id="1387" r:id="rId141"/>
    <p:sldId id="1392" r:id="rId142"/>
    <p:sldId id="1388" r:id="rId143"/>
    <p:sldId id="1391" r:id="rId144"/>
    <p:sldId id="1389" r:id="rId145"/>
    <p:sldId id="1332" r:id="rId146"/>
    <p:sldId id="1393" r:id="rId147"/>
    <p:sldId id="1034"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F432C-D8CB-40AD-84F7-041F073885F8}">
          <p14:sldIdLst>
            <p14:sldId id="880"/>
            <p14:sldId id="869"/>
          </p14:sldIdLst>
        </p14:section>
        <p14:section name="Async/Await" id="{4437FC50-5879-4CCC-AC33-1879B8EAA70A}">
          <p14:sldIdLst>
            <p14:sldId id="1130"/>
            <p14:sldId id="1131"/>
            <p14:sldId id="1132"/>
            <p14:sldId id="1133"/>
            <p14:sldId id="1134"/>
            <p14:sldId id="1135"/>
            <p14:sldId id="1136"/>
            <p14:sldId id="1201"/>
            <p14:sldId id="1137"/>
            <p14:sldId id="1138"/>
            <p14:sldId id="1139"/>
            <p14:sldId id="1140"/>
            <p14:sldId id="1141"/>
            <p14:sldId id="1142"/>
            <p14:sldId id="1143"/>
            <p14:sldId id="1144"/>
            <p14:sldId id="1145"/>
            <p14:sldId id="1146"/>
            <p14:sldId id="1147"/>
            <p14:sldId id="1148"/>
            <p14:sldId id="1149"/>
            <p14:sldId id="1150"/>
            <p14:sldId id="1151"/>
            <p14:sldId id="1160"/>
            <p14:sldId id="1161"/>
            <p14:sldId id="1162"/>
            <p14:sldId id="1163"/>
            <p14:sldId id="1164"/>
            <p14:sldId id="1165"/>
            <p14:sldId id="1166"/>
            <p14:sldId id="1167"/>
            <p14:sldId id="1168"/>
            <p14:sldId id="1169"/>
            <p14:sldId id="1170"/>
            <p14:sldId id="1171"/>
            <p14:sldId id="1172"/>
            <p14:sldId id="1173"/>
            <p14:sldId id="1174"/>
            <p14:sldId id="1286"/>
            <p14:sldId id="1288"/>
            <p14:sldId id="1287"/>
            <p14:sldId id="1175"/>
            <p14:sldId id="1176"/>
            <p14:sldId id="1177"/>
            <p14:sldId id="1301"/>
          </p14:sldIdLst>
        </p14:section>
        <p14:section name="Architectural design" id="{C0A7F202-3A04-44E0-84E3-702F53C4BE93}">
          <p14:sldIdLst>
            <p14:sldId id="1379"/>
            <p14:sldId id="1380"/>
            <p14:sldId id="1381"/>
            <p14:sldId id="1376"/>
            <p14:sldId id="1377"/>
            <p14:sldId id="1378"/>
            <p14:sldId id="1382"/>
          </p14:sldIdLst>
        </p14:section>
        <p14:section name="Networking" id="{CD47F787-1776-4E3E-8D10-7F967ADA1E86}">
          <p14:sldIdLst>
            <p14:sldId id="1089"/>
            <p14:sldId id="883"/>
            <p14:sldId id="936"/>
            <p14:sldId id="1062"/>
            <p14:sldId id="937"/>
            <p14:sldId id="1186"/>
            <p14:sldId id="1063"/>
            <p14:sldId id="1064"/>
            <p14:sldId id="1316"/>
            <p14:sldId id="1317"/>
            <p14:sldId id="1322"/>
          </p14:sldIdLst>
        </p14:section>
        <p14:section name="Architectural patterns" id="{B863FA0B-141C-4FFE-AB92-B31CB2136665}">
          <p14:sldIdLst>
            <p14:sldId id="1205"/>
            <p14:sldId id="1359"/>
            <p14:sldId id="1204"/>
            <p14:sldId id="1207"/>
            <p14:sldId id="1333"/>
            <p14:sldId id="1210"/>
            <p14:sldId id="1203"/>
            <p14:sldId id="1295"/>
            <p14:sldId id="1195"/>
            <p14:sldId id="1187"/>
            <p14:sldId id="1323"/>
          </p14:sldIdLst>
        </p14:section>
        <p14:section name="Local storage" id="{6C19D2DE-BA7B-4289-A79B-4AD9DBD8FA3C}">
          <p14:sldIdLst>
            <p14:sldId id="1212"/>
            <p14:sldId id="888"/>
            <p14:sldId id="881"/>
            <p14:sldId id="872"/>
            <p14:sldId id="886"/>
            <p14:sldId id="1250"/>
            <p14:sldId id="1249"/>
            <p14:sldId id="1247"/>
            <p14:sldId id="1251"/>
            <p14:sldId id="1252"/>
            <p14:sldId id="1253"/>
            <p14:sldId id="1255"/>
            <p14:sldId id="1256"/>
            <p14:sldId id="1257"/>
            <p14:sldId id="1258"/>
            <p14:sldId id="1259"/>
            <p14:sldId id="1273"/>
            <p14:sldId id="1324"/>
          </p14:sldIdLst>
        </p14:section>
        <p14:section name="Storage Architecture" id="{687804C9-4F36-451B-927A-6D0109B7E875}">
          <p14:sldIdLst>
            <p14:sldId id="1285"/>
            <p14:sldId id="1328"/>
            <p14:sldId id="1330"/>
            <p14:sldId id="1277"/>
            <p14:sldId id="1278"/>
            <p14:sldId id="1279"/>
            <p14:sldId id="1280"/>
            <p14:sldId id="1281"/>
            <p14:sldId id="1282"/>
            <p14:sldId id="1284"/>
            <p14:sldId id="1246"/>
            <p14:sldId id="1325"/>
          </p14:sldIdLst>
        </p14:section>
        <p14:section name="Linking" id="{87A6798F-476D-426E-884E-59F3DCD0F498}">
          <p14:sldIdLst>
            <p14:sldId id="1127"/>
            <p14:sldId id="952"/>
            <p14:sldId id="953"/>
            <p14:sldId id="1390"/>
            <p14:sldId id="1059"/>
            <p14:sldId id="1061"/>
          </p14:sldIdLst>
        </p14:section>
        <p14:section name="Memory management" id="{D43B3881-2397-4BE9-B6E8-754F91679500}">
          <p14:sldIdLst>
            <p14:sldId id="940"/>
            <p14:sldId id="1051"/>
            <p14:sldId id="1052"/>
            <p14:sldId id="947"/>
            <p14:sldId id="948"/>
            <p14:sldId id="1075"/>
            <p14:sldId id="1076"/>
            <p14:sldId id="1077"/>
            <p14:sldId id="1078"/>
            <p14:sldId id="949"/>
            <p14:sldId id="950"/>
            <p14:sldId id="1331"/>
            <p14:sldId id="1327"/>
          </p14:sldIdLst>
        </p14:section>
        <p14:section name="Profiling" id="{EDA949E5-E284-448A-8309-F12CE854ACF6}">
          <p14:sldIdLst>
            <p14:sldId id="954"/>
            <p14:sldId id="1056"/>
            <p14:sldId id="1314"/>
            <p14:sldId id="1055"/>
            <p14:sldId id="958"/>
          </p14:sldIdLst>
        </p14:section>
        <p14:section name="Performance" id="{361BEA9C-B9A0-4E99-BE7E-7DB567C564E1}">
          <p14:sldIdLst>
            <p14:sldId id="960"/>
            <p14:sldId id="974"/>
            <p14:sldId id="962"/>
            <p14:sldId id="963"/>
            <p14:sldId id="1384"/>
            <p14:sldId id="1386"/>
            <p14:sldId id="1387"/>
            <p14:sldId id="1392"/>
            <p14:sldId id="1388"/>
            <p14:sldId id="1391"/>
            <p14:sldId id="1389"/>
            <p14:sldId id="1332"/>
            <p14:sldId id="1393"/>
            <p14:sldId id="1034"/>
          </p14:sldIdLst>
        </p14:section>
        <p14:section name="Appendix" id="{41671686-8306-4418-ACBE-9167B679D04E}">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159" clrIdx="0"/>
  <p:cmAuthor id="2" name="Alex Blount" initials="AB" lastIdx="1" clrIdx="1"/>
  <p:cmAuthor id="3" name="Alex Blount" initials="AB [2]" lastIdx="1" clrIdx="2"/>
  <p:cmAuthor id="4" name="Alex Blount" initials="AB [3]" lastIdx="1" clrIdx="3"/>
  <p:cmAuthor id="5" name="Alex Blount" initials="AB [4]" lastIdx="1" clrIdx="4"/>
  <p:cmAuthor id="6" name="Alex Blount" initials="AB [5]" lastIdx="1" clrIdx="5"/>
  <p:cmAuthor id="7" name="Alex Blount" initials="AB [6]" lastIdx="1" clrIdx="6"/>
  <p:cmAuthor id="8" name="Alex Blount" initials="AB [7]" lastIdx="1" clrIdx="7"/>
  <p:cmAuthor id="9" name="Alex Blount" initials="AB [8]" lastIdx="1" clrIdx="8"/>
  <p:cmAuthor id="10" name="Alex Blount" initials="AB [9]" lastIdx="1" clrIdx="9"/>
  <p:cmAuthor id="11" name="Alex Blount" initials="AB [10]" lastIdx="1" clrIdx="10"/>
  <p:cmAuthor id="12" name="Alex Blount" initials="AB [11]" lastIdx="1" clrIdx="11"/>
  <p:cmAuthor id="13" name="Ben Buttigieg" initials="B" lastIdx="1" clrIdx="17"/>
  <p:cmAuthor id="14" name="Alex Blount" initials="AB [13]" lastIdx="1" clrIdx="13"/>
  <p:cmAuthor id="15" name="Alex Blount" initials="AB [14]" lastIdx="1" clrIdx="14"/>
  <p:cmAuthor id="16" name="Alex Blount" initials="AB [15]" lastIdx="1" clrIdx="15"/>
  <p:cmAuthor id="17" name="Jon Lipsky" initials="JL" lastIdx="15" clrIdx="16"/>
  <p:cmAuthor id="18" name=" " initials="" lastIdx="20" clrIdx="18"/>
  <p:cmAuthor id="19" name=" " initials=" [2]" lastIdx="1" clrIdx="19"/>
  <p:cmAuthor id="20" name=" " initials=" [3]" lastIdx="1" clrIdx="20"/>
  <p:cmAuthor id="21" name=" " initials=" [4]" lastIdx="1" clrIdx="21"/>
  <p:cmAuthor id="22" name=" " initials=" [5]" lastIdx="1" clrIdx="22"/>
  <p:cmAuthor id="23" name=" " initials=" [6]" lastIdx="1" clrIdx="23"/>
  <p:cmAuthor id="24" name=" " initials=" [7]" lastIdx="1" clrIdx="24"/>
  <p:cmAuthor id="25" name=" " initials=" [8]" lastIdx="1" clrIdx="25"/>
  <p:cmAuthor id="26" name=" " initials=" [9]" lastIdx="1" clrIdx="26"/>
  <p:cmAuthor id="27" name=" " initials=" [10]" lastIdx="1" clrIdx="27"/>
  <p:cmAuthor id="28" name=" " initials=" [11]" lastIdx="1" clrIdx="28"/>
  <p:cmAuthor id="29" name=" " initials=" [12]" lastIdx="1" clrIdx="29"/>
  <p:cmAuthor id="30" name=" " initials=" [13]" lastIdx="1" clrIdx="30"/>
  <p:cmAuthor id="31" name=" " initials=" [14]" lastIdx="1" clrIdx="31"/>
  <p:cmAuthor id="32" name=" " initials=" [15]" lastIdx="1" clrIdx="32"/>
  <p:cmAuthor id="33" name=" " initials=" [16]" lastIdx="1" clrIdx="33"/>
  <p:cmAuthor id="34" name="Jennifer Kerns" initials="JK" lastIdx="6" clrIdx="34"/>
  <p:cmAuthor id="35" name="Microsoft Office User" initials="Office" lastIdx="9" clrIdx="35"/>
  <p:cmAuthor id="36" name="Ethan Dennis" initials="ED" lastIdx="12" clrIdx="36"/>
  <p:cmAuthor id="37" name="Ben Buttigieg" initials="BB" lastIdx="2" clrIdx="37"/>
  <p:cmAuthor id="38" name="Mike Parker" initials="MP" lastIdx="9" clrIdx="38"/>
  <p:cmAuthor id="39" name="Matisse Hack" initials="MH" lastIdx="3" clrIdx="39">
    <p:extLst>
      <p:ext uri="{19B8F6BF-5375-455C-9EA6-DF929625EA0E}">
        <p15:presenceInfo xmlns:p15="http://schemas.microsoft.com/office/powerpoint/2012/main" userId="ef13dc3f-d452-4770-b08a-7405e72bdd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484A56"/>
    <a:srgbClr val="0432FF"/>
    <a:srgbClr val="F5F9FE"/>
    <a:srgbClr val="297FA4"/>
    <a:srgbClr val="28DA20"/>
    <a:srgbClr val="246385"/>
    <a:srgbClr val="37812D"/>
    <a:srgbClr val="000000"/>
    <a:srgbClr val="80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490"/>
  </p:normalViewPr>
  <p:slideViewPr>
    <p:cSldViewPr snapToGrid="0">
      <p:cViewPr varScale="1">
        <p:scale>
          <a:sx n="143" d="100"/>
          <a:sy n="143" d="100"/>
        </p:scale>
        <p:origin x="13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Dennis" userId="f801f6f8-b358-4ec0-94d1-c20fb607fa4f" providerId="ADAL" clId="{AF136289-0E5D-B74C-8A09-830D72BA5F97}"/>
  </pc:docChgLst>
  <pc:docChgLst>
    <pc:chgData name="Dean FAIZAL" userId="S::defaizal@microsoft.com::36db1fde-c46c-4680-a8fc-45c428844a5e" providerId="AD" clId="Web-{6D1C2365-A646-1A2E-3C24-63BC08F387F1}"/>
    <pc:docChg chg="modSld">
      <pc:chgData name="Dean FAIZAL" userId="S::defaizal@microsoft.com::36db1fde-c46c-4680-a8fc-45c428844a5e" providerId="AD" clId="Web-{6D1C2365-A646-1A2E-3C24-63BC08F387F1}" dt="2019-07-18T16:10:01.555" v="18" actId="1076"/>
      <pc:docMkLst>
        <pc:docMk/>
      </pc:docMkLst>
      <pc:sldChg chg="delSp modSp">
        <pc:chgData name="Dean FAIZAL" userId="S::defaizal@microsoft.com::36db1fde-c46c-4680-a8fc-45c428844a5e" providerId="AD" clId="Web-{6D1C2365-A646-1A2E-3C24-63BC08F387F1}" dt="2019-07-18T16:10:01.555" v="18" actId="1076"/>
        <pc:sldMkLst>
          <pc:docMk/>
          <pc:sldMk cId="893620327" sldId="1380"/>
        </pc:sldMkLst>
        <pc:spChg chg="mod">
          <ac:chgData name="Dean FAIZAL" userId="S::defaizal@microsoft.com::36db1fde-c46c-4680-a8fc-45c428844a5e" providerId="AD" clId="Web-{6D1C2365-A646-1A2E-3C24-63BC08F387F1}" dt="2019-07-18T16:09:49.602" v="13" actId="1076"/>
          <ac:spMkLst>
            <pc:docMk/>
            <pc:sldMk cId="893620327" sldId="1380"/>
            <ac:spMk id="50" creationId="{D6EE83E2-4584-402E-B258-D6E6FC9CCBF1}"/>
          </ac:spMkLst>
        </pc:spChg>
        <pc:spChg chg="del">
          <ac:chgData name="Dean FAIZAL" userId="S::defaizal@microsoft.com::36db1fde-c46c-4680-a8fc-45c428844a5e" providerId="AD" clId="Web-{6D1C2365-A646-1A2E-3C24-63BC08F387F1}" dt="2019-07-18T16:09:25.915" v="0"/>
          <ac:spMkLst>
            <pc:docMk/>
            <pc:sldMk cId="893620327" sldId="1380"/>
            <ac:spMk id="51" creationId="{8BDBC76B-64E3-4982-AB76-D01CA852D2CD}"/>
          </ac:spMkLst>
        </pc:spChg>
        <pc:spChg chg="mod">
          <ac:chgData name="Dean FAIZAL" userId="S::defaizal@microsoft.com::36db1fde-c46c-4680-a8fc-45c428844a5e" providerId="AD" clId="Web-{6D1C2365-A646-1A2E-3C24-63BC08F387F1}" dt="2019-07-18T16:09:49.618" v="14" actId="1076"/>
          <ac:spMkLst>
            <pc:docMk/>
            <pc:sldMk cId="893620327" sldId="1380"/>
            <ac:spMk id="52" creationId="{3B0C73E0-0FDF-4866-8257-5F80963B84F1}"/>
          </ac:spMkLst>
        </pc:spChg>
        <pc:spChg chg="del">
          <ac:chgData name="Dean FAIZAL" userId="S::defaizal@microsoft.com::36db1fde-c46c-4680-a8fc-45c428844a5e" providerId="AD" clId="Web-{6D1C2365-A646-1A2E-3C24-63BC08F387F1}" dt="2019-07-18T16:09:25.931" v="1"/>
          <ac:spMkLst>
            <pc:docMk/>
            <pc:sldMk cId="893620327" sldId="1380"/>
            <ac:spMk id="61" creationId="{1816C67D-E790-421F-8479-1D99D9E314C1}"/>
          </ac:spMkLst>
        </pc:spChg>
        <pc:spChg chg="mod">
          <ac:chgData name="Dean FAIZAL" userId="S::defaizal@microsoft.com::36db1fde-c46c-4680-a8fc-45c428844a5e" providerId="AD" clId="Web-{6D1C2365-A646-1A2E-3C24-63BC08F387F1}" dt="2019-07-18T16:09:49.571" v="12" actId="1076"/>
          <ac:spMkLst>
            <pc:docMk/>
            <pc:sldMk cId="893620327" sldId="1380"/>
            <ac:spMk id="63" creationId="{481FD85F-DE05-4AD6-AEDF-04BE8DC461DB}"/>
          </ac:spMkLst>
        </pc:spChg>
        <pc:spChg chg="mod">
          <ac:chgData name="Dean FAIZAL" userId="S::defaizal@microsoft.com::36db1fde-c46c-4680-a8fc-45c428844a5e" providerId="AD" clId="Web-{6D1C2365-A646-1A2E-3C24-63BC08F387F1}" dt="2019-07-18T16:09:49.649" v="15" actId="1076"/>
          <ac:spMkLst>
            <pc:docMk/>
            <pc:sldMk cId="893620327" sldId="1380"/>
            <ac:spMk id="64" creationId="{87EF6527-F50A-416B-843F-9DE5DD59E145}"/>
          </ac:spMkLst>
        </pc:spChg>
        <pc:spChg chg="del mod">
          <ac:chgData name="Dean FAIZAL" userId="S::defaizal@microsoft.com::36db1fde-c46c-4680-a8fc-45c428844a5e" providerId="AD" clId="Web-{6D1C2365-A646-1A2E-3C24-63BC08F387F1}" dt="2019-07-18T16:09:37.743" v="7"/>
          <ac:spMkLst>
            <pc:docMk/>
            <pc:sldMk cId="893620327" sldId="1380"/>
            <ac:spMk id="66" creationId="{C76EBF94-D90C-40B3-8C70-1D262C4AA019}"/>
          </ac:spMkLst>
        </pc:spChg>
        <pc:grpChg chg="mod">
          <ac:chgData name="Dean FAIZAL" userId="S::defaizal@microsoft.com::36db1fde-c46c-4680-a8fc-45c428844a5e" providerId="AD" clId="Web-{6D1C2365-A646-1A2E-3C24-63BC08F387F1}" dt="2019-07-18T16:10:01.555" v="18" actId="1076"/>
          <ac:grpSpMkLst>
            <pc:docMk/>
            <pc:sldMk cId="893620327" sldId="1380"/>
            <ac:grpSpMk id="22" creationId="{F9F818E8-3DCC-42B2-A33C-60309050D33B}"/>
          </ac:grpSpMkLst>
        </pc:grpChg>
        <pc:grpChg chg="mod">
          <ac:chgData name="Dean FAIZAL" userId="S::defaizal@microsoft.com::36db1fde-c46c-4680-a8fc-45c428844a5e" providerId="AD" clId="Web-{6D1C2365-A646-1A2E-3C24-63BC08F387F1}" dt="2019-07-18T16:09:57.071" v="17" actId="1076"/>
          <ac:grpSpMkLst>
            <pc:docMk/>
            <pc:sldMk cId="893620327" sldId="1380"/>
            <ac:grpSpMk id="24" creationId="{92CD064D-43AB-4BB6-8F15-C9BB194E8E17}"/>
          </ac:grpSpMkLst>
        </pc:grpChg>
        <pc:grpChg chg="mod">
          <ac:chgData name="Dean FAIZAL" userId="S::defaizal@microsoft.com::36db1fde-c46c-4680-a8fc-45c428844a5e" providerId="AD" clId="Web-{6D1C2365-A646-1A2E-3C24-63BC08F387F1}" dt="2019-07-18T16:09:49.446" v="8" actId="1076"/>
          <ac:grpSpMkLst>
            <pc:docMk/>
            <pc:sldMk cId="893620327" sldId="1380"/>
            <ac:grpSpMk id="25" creationId="{D7F73CD9-19FC-49B3-B35E-28A4736441BD}"/>
          </ac:grpSpMkLst>
        </pc:grpChg>
        <pc:grpChg chg="mod">
          <ac:chgData name="Dean FAIZAL" userId="S::defaizal@microsoft.com::36db1fde-c46c-4680-a8fc-45c428844a5e" providerId="AD" clId="Web-{6D1C2365-A646-1A2E-3C24-63BC08F387F1}" dt="2019-07-18T16:09:49.477" v="9" actId="1076"/>
          <ac:grpSpMkLst>
            <pc:docMk/>
            <pc:sldMk cId="893620327" sldId="1380"/>
            <ac:grpSpMk id="26" creationId="{7282B386-F9A7-460D-AC2C-DA2191A1DCEF}"/>
          </ac:grpSpMkLst>
        </pc:grpChg>
        <pc:grpChg chg="del">
          <ac:chgData name="Dean FAIZAL" userId="S::defaizal@microsoft.com::36db1fde-c46c-4680-a8fc-45c428844a5e" providerId="AD" clId="Web-{6D1C2365-A646-1A2E-3C24-63BC08F387F1}" dt="2019-07-18T16:09:25.931" v="3"/>
          <ac:grpSpMkLst>
            <pc:docMk/>
            <pc:sldMk cId="893620327" sldId="1380"/>
            <ac:grpSpMk id="29" creationId="{D3C13D2E-1ACE-4348-8C80-441CC9A91238}"/>
          </ac:grpSpMkLst>
        </pc:grpChg>
        <pc:grpChg chg="mod">
          <ac:chgData name="Dean FAIZAL" userId="S::defaizal@microsoft.com::36db1fde-c46c-4680-a8fc-45c428844a5e" providerId="AD" clId="Web-{6D1C2365-A646-1A2E-3C24-63BC08F387F1}" dt="2019-07-18T16:09:49.509" v="10" actId="1076"/>
          <ac:grpSpMkLst>
            <pc:docMk/>
            <pc:sldMk cId="893620327" sldId="1380"/>
            <ac:grpSpMk id="38" creationId="{45C20519-47A1-4DE3-9422-541D41422EBC}"/>
          </ac:grpSpMkLst>
        </pc:grpChg>
        <pc:grpChg chg="mod">
          <ac:chgData name="Dean FAIZAL" userId="S::defaizal@microsoft.com::36db1fde-c46c-4680-a8fc-45c428844a5e" providerId="AD" clId="Web-{6D1C2365-A646-1A2E-3C24-63BC08F387F1}" dt="2019-07-18T16:09:49.540" v="11" actId="1076"/>
          <ac:grpSpMkLst>
            <pc:docMk/>
            <pc:sldMk cId="893620327" sldId="1380"/>
            <ac:grpSpMk id="41" creationId="{60948FE2-BB99-469F-89E7-706E3C2D70C6}"/>
          </ac:grpSpMkLst>
        </pc:grpChg>
        <pc:grpChg chg="del">
          <ac:chgData name="Dean FAIZAL" userId="S::defaizal@microsoft.com::36db1fde-c46c-4680-a8fc-45c428844a5e" providerId="AD" clId="Web-{6D1C2365-A646-1A2E-3C24-63BC08F387F1}" dt="2019-07-18T16:09:25.931" v="2"/>
          <ac:grpSpMkLst>
            <pc:docMk/>
            <pc:sldMk cId="893620327" sldId="1380"/>
            <ac:grpSpMk id="44" creationId="{9D5B8A73-4630-4803-91A8-806074156D5F}"/>
          </ac:grpSpMkLst>
        </pc:grpChg>
        <pc:grpChg chg="del">
          <ac:chgData name="Dean FAIZAL" userId="S::defaizal@microsoft.com::36db1fde-c46c-4680-a8fc-45c428844a5e" providerId="AD" clId="Web-{6D1C2365-A646-1A2E-3C24-63BC08F387F1}" dt="2019-07-18T16:09:29.790" v="4"/>
          <ac:grpSpMkLst>
            <pc:docMk/>
            <pc:sldMk cId="893620327" sldId="1380"/>
            <ac:grpSpMk id="47" creationId="{EEC91455-DE6A-474C-8518-3CF37D6A9773}"/>
          </ac:grpSpMkLst>
        </pc:grpChg>
      </pc:sldChg>
    </pc:docChg>
  </pc:docChgLst>
  <pc:docChgLst>
    <pc:chgData name="Ethan Dennis" userId="f801f6f8-b358-4ec0-94d1-c20fb607fa4f" providerId="ADAL" clId="{AA395917-6D26-AA4C-A204-ADE2A46625E7}"/>
  </pc:docChgLst>
  <pc:docChgLst>
    <pc:chgData name="Jennifer L. Kerns" userId="a34db2f2-e56c-4fd3-905c-cf989457d68e" providerId="ADAL" clId="{6D276897-9C20-4AF2-8CEA-391D5148A1A3}"/>
    <pc:docChg chg="undo redo addSld delSld modSld addSection delSection modSection">
      <pc:chgData name="Jennifer L. Kerns" userId="a34db2f2-e56c-4fd3-905c-cf989457d68e" providerId="ADAL" clId="{6D276897-9C20-4AF2-8CEA-391D5148A1A3}" dt="2018-08-02T21:30:53.878" v="69"/>
      <pc:docMkLst>
        <pc:docMk/>
      </pc:docMkLst>
      <pc:sldChg chg="add">
        <pc:chgData name="Jennifer L. Kerns" userId="a34db2f2-e56c-4fd3-905c-cf989457d68e" providerId="ADAL" clId="{6D276897-9C20-4AF2-8CEA-391D5148A1A3}" dt="2018-08-02T21:25:45.293" v="10"/>
        <pc:sldMkLst>
          <pc:docMk/>
          <pc:sldMk cId="715248777" sldId="1376"/>
        </pc:sldMkLst>
      </pc:sldChg>
      <pc:sldChg chg="modSp add">
        <pc:chgData name="Jennifer L. Kerns" userId="a34db2f2-e56c-4fd3-905c-cf989457d68e" providerId="ADAL" clId="{6D276897-9C20-4AF2-8CEA-391D5148A1A3}" dt="2018-08-02T21:27:58.151" v="42" actId="1035"/>
        <pc:sldMkLst>
          <pc:docMk/>
          <pc:sldMk cId="3904741134" sldId="1377"/>
        </pc:sldMkLst>
        <pc:spChg chg="mod">
          <ac:chgData name="Jennifer L. Kerns" userId="a34db2f2-e56c-4fd3-905c-cf989457d68e" providerId="ADAL" clId="{6D276897-9C20-4AF2-8CEA-391D5148A1A3}" dt="2018-08-02T21:27:58.151" v="42" actId="1035"/>
          <ac:spMkLst>
            <pc:docMk/>
            <pc:sldMk cId="3904741134" sldId="1377"/>
            <ac:spMk id="22" creationId="{00000000-0000-0000-0000-000000000000}"/>
          </ac:spMkLst>
        </pc:spChg>
        <pc:spChg chg="mod">
          <ac:chgData name="Jennifer L. Kerns" userId="a34db2f2-e56c-4fd3-905c-cf989457d68e" providerId="ADAL" clId="{6D276897-9C20-4AF2-8CEA-391D5148A1A3}" dt="2018-08-02T21:27:43.942" v="39" actId="108"/>
          <ac:spMkLst>
            <pc:docMk/>
            <pc:sldMk cId="3904741134" sldId="1377"/>
            <ac:spMk id="26" creationId="{00000000-0000-0000-0000-000000000000}"/>
          </ac:spMkLst>
        </pc:spChg>
        <pc:spChg chg="mod">
          <ac:chgData name="Jennifer L. Kerns" userId="a34db2f2-e56c-4fd3-905c-cf989457d68e" providerId="ADAL" clId="{6D276897-9C20-4AF2-8CEA-391D5148A1A3}" dt="2018-08-02T21:27:50.254" v="41" actId="108"/>
          <ac:spMkLst>
            <pc:docMk/>
            <pc:sldMk cId="3904741134" sldId="1377"/>
            <ac:spMk id="28" creationId="{00000000-0000-0000-0000-000000000000}"/>
          </ac:spMkLst>
        </pc:spChg>
        <pc:spChg chg="mod">
          <ac:chgData name="Jennifer L. Kerns" userId="a34db2f2-e56c-4fd3-905c-cf989457d68e" providerId="ADAL" clId="{6D276897-9C20-4AF2-8CEA-391D5148A1A3}" dt="2018-08-02T21:27:08.019" v="30" actId="108"/>
          <ac:spMkLst>
            <pc:docMk/>
            <pc:sldMk cId="3904741134" sldId="1377"/>
            <ac:spMk id="33" creationId="{00000000-0000-0000-0000-000000000000}"/>
          </ac:spMkLst>
        </pc:spChg>
        <pc:spChg chg="mod">
          <ac:chgData name="Jennifer L. Kerns" userId="a34db2f2-e56c-4fd3-905c-cf989457d68e" providerId="ADAL" clId="{6D276897-9C20-4AF2-8CEA-391D5148A1A3}" dt="2018-08-02T21:27:14.105" v="32" actId="108"/>
          <ac:spMkLst>
            <pc:docMk/>
            <pc:sldMk cId="3904741134" sldId="1377"/>
            <ac:spMk id="37" creationId="{00000000-0000-0000-0000-000000000000}"/>
          </ac:spMkLst>
        </pc:spChg>
        <pc:spChg chg="mod">
          <ac:chgData name="Jennifer L. Kerns" userId="a34db2f2-e56c-4fd3-905c-cf989457d68e" providerId="ADAL" clId="{6D276897-9C20-4AF2-8CEA-391D5148A1A3}" dt="2018-08-02T21:27:19.298" v="34" actId="108"/>
          <ac:spMkLst>
            <pc:docMk/>
            <pc:sldMk cId="3904741134" sldId="1377"/>
            <ac:spMk id="38" creationId="{00000000-0000-0000-0000-000000000000}"/>
          </ac:spMkLst>
        </pc:spChg>
        <pc:spChg chg="mod">
          <ac:chgData name="Jennifer L. Kerns" userId="a34db2f2-e56c-4fd3-905c-cf989457d68e" providerId="ADAL" clId="{6D276897-9C20-4AF2-8CEA-391D5148A1A3}" dt="2018-08-02T21:26:24.013" v="15" actId="108"/>
          <ac:spMkLst>
            <pc:docMk/>
            <pc:sldMk cId="3904741134" sldId="1377"/>
            <ac:spMk id="41" creationId="{00000000-0000-0000-0000-000000000000}"/>
          </ac:spMkLst>
        </pc:spChg>
        <pc:spChg chg="mod">
          <ac:chgData name="Jennifer L. Kerns" userId="a34db2f2-e56c-4fd3-905c-cf989457d68e" providerId="ADAL" clId="{6D276897-9C20-4AF2-8CEA-391D5148A1A3}" dt="2018-08-02T21:26:05.261" v="11" actId="207"/>
          <ac:spMkLst>
            <pc:docMk/>
            <pc:sldMk cId="3904741134" sldId="1377"/>
            <ac:spMk id="42" creationId="{00000000-0000-0000-0000-000000000000}"/>
          </ac:spMkLst>
        </pc:spChg>
        <pc:spChg chg="mod">
          <ac:chgData name="Jennifer L. Kerns" userId="a34db2f2-e56c-4fd3-905c-cf989457d68e" providerId="ADAL" clId="{6D276897-9C20-4AF2-8CEA-391D5148A1A3}" dt="2018-08-02T21:26:28.773" v="17" actId="108"/>
          <ac:spMkLst>
            <pc:docMk/>
            <pc:sldMk cId="3904741134" sldId="1377"/>
            <ac:spMk id="43" creationId="{00000000-0000-0000-0000-000000000000}"/>
          </ac:spMkLst>
        </pc:spChg>
        <pc:spChg chg="mod">
          <ac:chgData name="Jennifer L. Kerns" userId="a34db2f2-e56c-4fd3-905c-cf989457d68e" providerId="ADAL" clId="{6D276897-9C20-4AF2-8CEA-391D5148A1A3}" dt="2018-08-02T21:26:40.214" v="21" actId="108"/>
          <ac:spMkLst>
            <pc:docMk/>
            <pc:sldMk cId="3904741134" sldId="1377"/>
            <ac:spMk id="54" creationId="{00000000-0000-0000-0000-000000000000}"/>
          </ac:spMkLst>
        </pc:spChg>
        <pc:spChg chg="mod">
          <ac:chgData name="Jennifer L. Kerns" userId="a34db2f2-e56c-4fd3-905c-cf989457d68e" providerId="ADAL" clId="{6D276897-9C20-4AF2-8CEA-391D5148A1A3}" dt="2018-08-02T21:26:34.742" v="19" actId="108"/>
          <ac:spMkLst>
            <pc:docMk/>
            <pc:sldMk cId="3904741134" sldId="1377"/>
            <ac:spMk id="70" creationId="{00000000-0000-0000-0000-000000000000}"/>
          </ac:spMkLst>
        </pc:spChg>
        <pc:spChg chg="mod">
          <ac:chgData name="Jennifer L. Kerns" userId="a34db2f2-e56c-4fd3-905c-cf989457d68e" providerId="ADAL" clId="{6D276897-9C20-4AF2-8CEA-391D5148A1A3}" dt="2018-08-02T21:26:45.449" v="23" actId="108"/>
          <ac:spMkLst>
            <pc:docMk/>
            <pc:sldMk cId="3904741134" sldId="1377"/>
            <ac:spMk id="71" creationId="{00000000-0000-0000-0000-000000000000}"/>
          </ac:spMkLst>
        </pc:spChg>
      </pc:sldChg>
      <pc:sldChg chg="add">
        <pc:chgData name="Jennifer L. Kerns" userId="a34db2f2-e56c-4fd3-905c-cf989457d68e" providerId="ADAL" clId="{6D276897-9C20-4AF2-8CEA-391D5148A1A3}" dt="2018-08-02T21:25:45.293" v="10"/>
        <pc:sldMkLst>
          <pc:docMk/>
          <pc:sldMk cId="1332655970" sldId="1378"/>
        </pc:sldMkLst>
      </pc:sldChg>
      <pc:sldChg chg="modSp add addCm modCm">
        <pc:chgData name="Jennifer L. Kerns" userId="a34db2f2-e56c-4fd3-905c-cf989457d68e" providerId="ADAL" clId="{6D276897-9C20-4AF2-8CEA-391D5148A1A3}" dt="2018-08-02T21:30:53.878" v="69"/>
        <pc:sldMkLst>
          <pc:docMk/>
          <pc:sldMk cId="2720737500" sldId="1379"/>
        </pc:sldMkLst>
        <pc:spChg chg="mod">
          <ac:chgData name="Jennifer L. Kerns" userId="a34db2f2-e56c-4fd3-905c-cf989457d68e" providerId="ADAL" clId="{6D276897-9C20-4AF2-8CEA-391D5148A1A3}" dt="2018-08-02T21:29:59.540" v="67" actId="20577"/>
          <ac:spMkLst>
            <pc:docMk/>
            <pc:sldMk cId="2720737500" sldId="1379"/>
            <ac:spMk id="2" creationId="{00000000-0000-0000-0000-000000000000}"/>
          </ac:spMkLst>
        </pc:spChg>
      </pc:sldChg>
    </pc:docChg>
  </pc:docChgLst>
  <pc:docChgLst>
    <pc:chgData name="Mike Parker" userId="045e440d-4758-4625-b9e3-67af0535d238" providerId="ADAL" clId="{DD92BA59-562D-7E47-8472-1357181204D1}"/>
  </pc:docChgLst>
  <pc:docChgLst>
    <pc:chgData name="Ethan Dennis" userId="f801f6f8-b358-4ec0-94d1-c20fb607fa4f" providerId="ADAL" clId="{A7DC88A8-1F98-4DFB-9257-65350A86E55A}"/>
  </pc:docChgLst>
  <pc:docChgLst>
    <pc:chgData name="Jennifer L. Kerns" userId="a34db2f2-e56c-4fd3-905c-cf989457d68e" providerId="ADAL" clId="{1B0710EF-76AD-41CD-AF3F-1BF70071B0C0}"/>
    <pc:docChg chg="undo addSld delSld modSld delSection modSection">
      <pc:chgData name="Jennifer L. Kerns" userId="a34db2f2-e56c-4fd3-905c-cf989457d68e" providerId="ADAL" clId="{1B0710EF-76AD-41CD-AF3F-1BF70071B0C0}" dt="2018-09-12T21:23:31.618" v="137" actId="20577"/>
      <pc:docMkLst>
        <pc:docMk/>
      </pc:docMkLst>
      <pc:sldChg chg="modSp">
        <pc:chgData name="Jennifer L. Kerns" userId="a34db2f2-e56c-4fd3-905c-cf989457d68e" providerId="ADAL" clId="{1B0710EF-76AD-41CD-AF3F-1BF70071B0C0}" dt="2018-09-11T22:09:36.558" v="92" actId="20577"/>
        <pc:sldMkLst>
          <pc:docMk/>
          <pc:sldMk cId="792291141" sldId="869"/>
        </pc:sldMkLst>
        <pc:spChg chg="mod">
          <ac:chgData name="Jennifer L. Kerns" userId="a34db2f2-e56c-4fd3-905c-cf989457d68e" providerId="ADAL" clId="{1B0710EF-76AD-41CD-AF3F-1BF70071B0C0}" dt="2018-09-11T22:09:36.558" v="92" actId="20577"/>
          <ac:spMkLst>
            <pc:docMk/>
            <pc:sldMk cId="792291141" sldId="869"/>
            <ac:spMk id="3" creationId="{00000000-0000-0000-0000-000000000000}"/>
          </ac:spMkLst>
        </pc:spChg>
      </pc:sldChg>
      <pc:sldChg chg="modSp">
        <pc:chgData name="Jennifer L. Kerns" userId="a34db2f2-e56c-4fd3-905c-cf989457d68e" providerId="ADAL" clId="{1B0710EF-76AD-41CD-AF3F-1BF70071B0C0}" dt="2018-09-11T22:44:46.044" v="118" actId="20577"/>
        <pc:sldMkLst>
          <pc:docMk/>
          <pc:sldMk cId="4232505307" sldId="880"/>
        </pc:sldMkLst>
        <pc:spChg chg="mod">
          <ac:chgData name="Jennifer L. Kerns" userId="a34db2f2-e56c-4fd3-905c-cf989457d68e" providerId="ADAL" clId="{1B0710EF-76AD-41CD-AF3F-1BF70071B0C0}" dt="2018-09-11T22:44:46.044" v="118" actId="20577"/>
          <ac:spMkLst>
            <pc:docMk/>
            <pc:sldMk cId="4232505307" sldId="880"/>
            <ac:spMk id="9" creationId="{00000000-0000-0000-0000-000000000000}"/>
          </ac:spMkLst>
        </pc:spChg>
      </pc:sldChg>
      <pc:sldChg chg="modSp">
        <pc:chgData name="Jennifer L. Kerns" userId="a34db2f2-e56c-4fd3-905c-cf989457d68e" providerId="ADAL" clId="{1B0710EF-76AD-41CD-AF3F-1BF70071B0C0}" dt="2018-09-12T21:21:07.551" v="127" actId="1076"/>
        <pc:sldMkLst>
          <pc:docMk/>
          <pc:sldMk cId="102639405" sldId="949"/>
        </pc:sldMkLst>
        <pc:spChg chg="mod">
          <ac:chgData name="Jennifer L. Kerns" userId="a34db2f2-e56c-4fd3-905c-cf989457d68e" providerId="ADAL" clId="{1B0710EF-76AD-41CD-AF3F-1BF70071B0C0}" dt="2018-09-12T21:21:07.551" v="127" actId="1076"/>
          <ac:spMkLst>
            <pc:docMk/>
            <pc:sldMk cId="102639405" sldId="949"/>
            <ac:spMk id="10" creationId="{00000000-0000-0000-0000-000000000000}"/>
          </ac:spMkLst>
        </pc:spChg>
      </pc:sldChg>
      <pc:sldChg chg="modSp">
        <pc:chgData name="Jennifer L. Kerns" userId="a34db2f2-e56c-4fd3-905c-cf989457d68e" providerId="ADAL" clId="{1B0710EF-76AD-41CD-AF3F-1BF70071B0C0}" dt="2018-09-12T21:23:31.618" v="137" actId="20577"/>
        <pc:sldMkLst>
          <pc:docMk/>
          <pc:sldMk cId="1966699375" sldId="950"/>
        </pc:sldMkLst>
        <pc:spChg chg="mod">
          <ac:chgData name="Jennifer L. Kerns" userId="a34db2f2-e56c-4fd3-905c-cf989457d68e" providerId="ADAL" clId="{1B0710EF-76AD-41CD-AF3F-1BF70071B0C0}" dt="2018-09-12T21:23:31.618" v="137" actId="20577"/>
          <ac:spMkLst>
            <pc:docMk/>
            <pc:sldMk cId="1966699375" sldId="950"/>
            <ac:spMk id="5" creationId="{C7557E63-1BD0-49B6-9522-92C286339AC5}"/>
          </ac:spMkLst>
        </pc:spChg>
      </pc:sldChg>
      <pc:sldChg chg="addSp modSp">
        <pc:chgData name="Jennifer L. Kerns" userId="a34db2f2-e56c-4fd3-905c-cf989457d68e" providerId="ADAL" clId="{1B0710EF-76AD-41CD-AF3F-1BF70071B0C0}" dt="2018-09-12T21:21:48.119" v="131" actId="1076"/>
        <pc:sldMkLst>
          <pc:docMk/>
          <pc:sldMk cId="3946166911" sldId="952"/>
        </pc:sldMkLst>
        <pc:spChg chg="mod">
          <ac:chgData name="Jennifer L. Kerns" userId="a34db2f2-e56c-4fd3-905c-cf989457d68e" providerId="ADAL" clId="{1B0710EF-76AD-41CD-AF3F-1BF70071B0C0}" dt="2018-09-12T21:21:36.587" v="130" actId="6549"/>
          <ac:spMkLst>
            <pc:docMk/>
            <pc:sldMk cId="3946166911" sldId="952"/>
            <ac:spMk id="3" creationId="{00000000-0000-0000-0000-000000000000}"/>
          </ac:spMkLst>
        </pc:spChg>
        <pc:spChg chg="add mod">
          <ac:chgData name="Jennifer L. Kerns" userId="a34db2f2-e56c-4fd3-905c-cf989457d68e" providerId="ADAL" clId="{1B0710EF-76AD-41CD-AF3F-1BF70071B0C0}" dt="2018-09-12T21:21:48.119" v="131" actId="1076"/>
          <ac:spMkLst>
            <pc:docMk/>
            <pc:sldMk cId="3946166911" sldId="952"/>
            <ac:spMk id="5" creationId="{715E4753-5BC2-4DF7-A74E-29C15095EA05}"/>
          </ac:spMkLst>
        </pc:spChg>
      </pc:sldChg>
      <pc:sldChg chg="addCm modCm">
        <pc:chgData name="Jennifer L. Kerns" userId="a34db2f2-e56c-4fd3-905c-cf989457d68e" providerId="ADAL" clId="{1B0710EF-76AD-41CD-AF3F-1BF70071B0C0}" dt="2018-09-11T23:19:01.064" v="121" actId="20577"/>
        <pc:sldMkLst>
          <pc:docMk/>
          <pc:sldMk cId="2092096731" sldId="1187"/>
        </pc:sldMkLst>
      </pc:sldChg>
      <pc:sldChg chg="modSp">
        <pc:chgData name="Jennifer L. Kerns" userId="a34db2f2-e56c-4fd3-905c-cf989457d68e" providerId="ADAL" clId="{1B0710EF-76AD-41CD-AF3F-1BF70071B0C0}" dt="2018-09-12T21:18:16.223" v="125" actId="20577"/>
        <pc:sldMkLst>
          <pc:docMk/>
          <pc:sldMk cId="692314885" sldId="1246"/>
        </pc:sldMkLst>
        <pc:spChg chg="mod">
          <ac:chgData name="Jennifer L. Kerns" userId="a34db2f2-e56c-4fd3-905c-cf989457d68e" providerId="ADAL" clId="{1B0710EF-76AD-41CD-AF3F-1BF70071B0C0}" dt="2018-09-12T21:18:16.223" v="125" actId="20577"/>
          <ac:spMkLst>
            <pc:docMk/>
            <pc:sldMk cId="692314885" sldId="1246"/>
            <ac:spMk id="4" creationId="{00000000-0000-0000-0000-000000000000}"/>
          </ac:spMkLst>
        </pc:spChg>
      </pc:sldChg>
      <pc:sldChg chg="del">
        <pc:chgData name="Jennifer L. Kerns" userId="a34db2f2-e56c-4fd3-905c-cf989457d68e" providerId="ADAL" clId="{1B0710EF-76AD-41CD-AF3F-1BF70071B0C0}" dt="2018-09-11T22:03:05.918" v="2" actId="2696"/>
        <pc:sldMkLst>
          <pc:docMk/>
          <pc:sldMk cId="553690660" sldId="1335"/>
        </pc:sldMkLst>
      </pc:sldChg>
      <pc:sldChg chg="del">
        <pc:chgData name="Jennifer L. Kerns" userId="a34db2f2-e56c-4fd3-905c-cf989457d68e" providerId="ADAL" clId="{1B0710EF-76AD-41CD-AF3F-1BF70071B0C0}" dt="2018-09-11T22:03:05.976" v="3" actId="2696"/>
        <pc:sldMkLst>
          <pc:docMk/>
          <pc:sldMk cId="3045354075" sldId="1336"/>
        </pc:sldMkLst>
      </pc:sldChg>
      <pc:sldChg chg="del">
        <pc:chgData name="Jennifer L. Kerns" userId="a34db2f2-e56c-4fd3-905c-cf989457d68e" providerId="ADAL" clId="{1B0710EF-76AD-41CD-AF3F-1BF70071B0C0}" dt="2018-09-11T22:03:06.022" v="4" actId="2696"/>
        <pc:sldMkLst>
          <pc:docMk/>
          <pc:sldMk cId="3317617854" sldId="1337"/>
        </pc:sldMkLst>
      </pc:sldChg>
      <pc:sldChg chg="del">
        <pc:chgData name="Jennifer L. Kerns" userId="a34db2f2-e56c-4fd3-905c-cf989457d68e" providerId="ADAL" clId="{1B0710EF-76AD-41CD-AF3F-1BF70071B0C0}" dt="2018-09-11T22:03:06.068" v="5" actId="2696"/>
        <pc:sldMkLst>
          <pc:docMk/>
          <pc:sldMk cId="320307226" sldId="1338"/>
        </pc:sldMkLst>
      </pc:sldChg>
      <pc:sldChg chg="del">
        <pc:chgData name="Jennifer L. Kerns" userId="a34db2f2-e56c-4fd3-905c-cf989457d68e" providerId="ADAL" clId="{1B0710EF-76AD-41CD-AF3F-1BF70071B0C0}" dt="2018-09-11T22:03:06.105" v="6" actId="2696"/>
        <pc:sldMkLst>
          <pc:docMk/>
          <pc:sldMk cId="952499145" sldId="1339"/>
        </pc:sldMkLst>
      </pc:sldChg>
      <pc:sldChg chg="del">
        <pc:chgData name="Jennifer L. Kerns" userId="a34db2f2-e56c-4fd3-905c-cf989457d68e" providerId="ADAL" clId="{1B0710EF-76AD-41CD-AF3F-1BF70071B0C0}" dt="2018-09-11T22:03:06.142" v="7" actId="2696"/>
        <pc:sldMkLst>
          <pc:docMk/>
          <pc:sldMk cId="993739933" sldId="1340"/>
        </pc:sldMkLst>
      </pc:sldChg>
      <pc:sldChg chg="del">
        <pc:chgData name="Jennifer L. Kerns" userId="a34db2f2-e56c-4fd3-905c-cf989457d68e" providerId="ADAL" clId="{1B0710EF-76AD-41CD-AF3F-1BF70071B0C0}" dt="2018-09-11T22:03:06.196" v="8" actId="2696"/>
        <pc:sldMkLst>
          <pc:docMk/>
          <pc:sldMk cId="905134966" sldId="1341"/>
        </pc:sldMkLst>
      </pc:sldChg>
      <pc:sldChg chg="del">
        <pc:chgData name="Jennifer L. Kerns" userId="a34db2f2-e56c-4fd3-905c-cf989457d68e" providerId="ADAL" clId="{1B0710EF-76AD-41CD-AF3F-1BF70071B0C0}" dt="2018-09-11T22:03:06.239" v="9" actId="2696"/>
        <pc:sldMkLst>
          <pc:docMk/>
          <pc:sldMk cId="830828208" sldId="1342"/>
        </pc:sldMkLst>
      </pc:sldChg>
      <pc:sldChg chg="del">
        <pc:chgData name="Jennifer L. Kerns" userId="a34db2f2-e56c-4fd3-905c-cf989457d68e" providerId="ADAL" clId="{1B0710EF-76AD-41CD-AF3F-1BF70071B0C0}" dt="2018-09-11T22:03:06.290" v="10" actId="2696"/>
        <pc:sldMkLst>
          <pc:docMk/>
          <pc:sldMk cId="1641088058" sldId="1343"/>
        </pc:sldMkLst>
      </pc:sldChg>
      <pc:sldChg chg="del">
        <pc:chgData name="Jennifer L. Kerns" userId="a34db2f2-e56c-4fd3-905c-cf989457d68e" providerId="ADAL" clId="{1B0710EF-76AD-41CD-AF3F-1BF70071B0C0}" dt="2018-09-11T22:03:06.322" v="11" actId="2696"/>
        <pc:sldMkLst>
          <pc:docMk/>
          <pc:sldMk cId="2251961569" sldId="1344"/>
        </pc:sldMkLst>
      </pc:sldChg>
      <pc:sldChg chg="del">
        <pc:chgData name="Jennifer L. Kerns" userId="a34db2f2-e56c-4fd3-905c-cf989457d68e" providerId="ADAL" clId="{1B0710EF-76AD-41CD-AF3F-1BF70071B0C0}" dt="2018-09-11T22:03:06.350" v="12" actId="2696"/>
        <pc:sldMkLst>
          <pc:docMk/>
          <pc:sldMk cId="2413213862" sldId="1345"/>
        </pc:sldMkLst>
      </pc:sldChg>
      <pc:sldChg chg="del">
        <pc:chgData name="Jennifer L. Kerns" userId="a34db2f2-e56c-4fd3-905c-cf989457d68e" providerId="ADAL" clId="{1B0710EF-76AD-41CD-AF3F-1BF70071B0C0}" dt="2018-09-11T22:03:06.384" v="13" actId="2696"/>
        <pc:sldMkLst>
          <pc:docMk/>
          <pc:sldMk cId="1629421119" sldId="1346"/>
        </pc:sldMkLst>
      </pc:sldChg>
      <pc:sldChg chg="del">
        <pc:chgData name="Jennifer L. Kerns" userId="a34db2f2-e56c-4fd3-905c-cf989457d68e" providerId="ADAL" clId="{1B0710EF-76AD-41CD-AF3F-1BF70071B0C0}" dt="2018-09-11T22:03:06.456" v="15" actId="2696"/>
        <pc:sldMkLst>
          <pc:docMk/>
          <pc:sldMk cId="2639376697" sldId="1348"/>
        </pc:sldMkLst>
      </pc:sldChg>
      <pc:sldChg chg="del">
        <pc:chgData name="Jennifer L. Kerns" userId="a34db2f2-e56c-4fd3-905c-cf989457d68e" providerId="ADAL" clId="{1B0710EF-76AD-41CD-AF3F-1BF70071B0C0}" dt="2018-09-11T22:03:06.503" v="16" actId="2696"/>
        <pc:sldMkLst>
          <pc:docMk/>
          <pc:sldMk cId="631830113" sldId="1349"/>
        </pc:sldMkLst>
      </pc:sldChg>
      <pc:sldChg chg="del">
        <pc:chgData name="Jennifer L. Kerns" userId="a34db2f2-e56c-4fd3-905c-cf989457d68e" providerId="ADAL" clId="{1B0710EF-76AD-41CD-AF3F-1BF70071B0C0}" dt="2018-09-11T22:03:06.541" v="17" actId="2696"/>
        <pc:sldMkLst>
          <pc:docMk/>
          <pc:sldMk cId="238378178" sldId="1350"/>
        </pc:sldMkLst>
      </pc:sldChg>
      <pc:sldChg chg="del">
        <pc:chgData name="Jennifer L. Kerns" userId="a34db2f2-e56c-4fd3-905c-cf989457d68e" providerId="ADAL" clId="{1B0710EF-76AD-41CD-AF3F-1BF70071B0C0}" dt="2018-09-11T22:03:06.577" v="18" actId="2696"/>
        <pc:sldMkLst>
          <pc:docMk/>
          <pc:sldMk cId="449336160" sldId="1351"/>
        </pc:sldMkLst>
      </pc:sldChg>
      <pc:sldChg chg="del">
        <pc:chgData name="Jennifer L. Kerns" userId="a34db2f2-e56c-4fd3-905c-cf989457d68e" providerId="ADAL" clId="{1B0710EF-76AD-41CD-AF3F-1BF70071B0C0}" dt="2018-09-11T22:03:06.608" v="19" actId="2696"/>
        <pc:sldMkLst>
          <pc:docMk/>
          <pc:sldMk cId="3824917248" sldId="1352"/>
        </pc:sldMkLst>
      </pc:sldChg>
      <pc:sldChg chg="del">
        <pc:chgData name="Jennifer L. Kerns" userId="a34db2f2-e56c-4fd3-905c-cf989457d68e" providerId="ADAL" clId="{1B0710EF-76AD-41CD-AF3F-1BF70071B0C0}" dt="2018-09-11T22:03:06.643" v="20" actId="2696"/>
        <pc:sldMkLst>
          <pc:docMk/>
          <pc:sldMk cId="86985837" sldId="1353"/>
        </pc:sldMkLst>
      </pc:sldChg>
      <pc:sldChg chg="del">
        <pc:chgData name="Jennifer L. Kerns" userId="a34db2f2-e56c-4fd3-905c-cf989457d68e" providerId="ADAL" clId="{1B0710EF-76AD-41CD-AF3F-1BF70071B0C0}" dt="2018-09-11T22:03:06.685" v="21" actId="2696"/>
        <pc:sldMkLst>
          <pc:docMk/>
          <pc:sldMk cId="3784214172" sldId="1354"/>
        </pc:sldMkLst>
      </pc:sldChg>
      <pc:sldChg chg="del">
        <pc:chgData name="Jennifer L. Kerns" userId="a34db2f2-e56c-4fd3-905c-cf989457d68e" providerId="ADAL" clId="{1B0710EF-76AD-41CD-AF3F-1BF70071B0C0}" dt="2018-09-11T22:03:06.726" v="22" actId="2696"/>
        <pc:sldMkLst>
          <pc:docMk/>
          <pc:sldMk cId="2663213773" sldId="1355"/>
        </pc:sldMkLst>
      </pc:sldChg>
      <pc:sldChg chg="del">
        <pc:chgData name="Jennifer L. Kerns" userId="a34db2f2-e56c-4fd3-905c-cf989457d68e" providerId="ADAL" clId="{1B0710EF-76AD-41CD-AF3F-1BF70071B0C0}" dt="2018-09-11T22:03:06.758" v="24" actId="2696"/>
        <pc:sldMkLst>
          <pc:docMk/>
          <pc:sldMk cId="2404667161" sldId="1356"/>
        </pc:sldMkLst>
      </pc:sldChg>
      <pc:sldChg chg="del">
        <pc:chgData name="Jennifer L. Kerns" userId="a34db2f2-e56c-4fd3-905c-cf989457d68e" providerId="ADAL" clId="{1B0710EF-76AD-41CD-AF3F-1BF70071B0C0}" dt="2018-09-11T22:03:06.788" v="26" actId="2696"/>
        <pc:sldMkLst>
          <pc:docMk/>
          <pc:sldMk cId="3813247949" sldId="1357"/>
        </pc:sldMkLst>
      </pc:sldChg>
      <pc:sldChg chg="del">
        <pc:chgData name="Jennifer L. Kerns" userId="a34db2f2-e56c-4fd3-905c-cf989457d68e" providerId="ADAL" clId="{1B0710EF-76AD-41CD-AF3F-1BF70071B0C0}" dt="2018-09-11T22:03:06.810" v="27" actId="2696"/>
        <pc:sldMkLst>
          <pc:docMk/>
          <pc:sldMk cId="3095548271" sldId="1358"/>
        </pc:sldMkLst>
      </pc:sldChg>
      <pc:sldChg chg="add del">
        <pc:chgData name="Jennifer L. Kerns" userId="a34db2f2-e56c-4fd3-905c-cf989457d68e" providerId="ADAL" clId="{1B0710EF-76AD-41CD-AF3F-1BF70071B0C0}" dt="2018-09-11T22:12:52.639" v="108" actId="2696"/>
        <pc:sldMkLst>
          <pc:docMk/>
          <pc:sldMk cId="960022683" sldId="1360"/>
        </pc:sldMkLst>
      </pc:sldChg>
      <pc:sldChg chg="add del">
        <pc:chgData name="Jennifer L. Kerns" userId="a34db2f2-e56c-4fd3-905c-cf989457d68e" providerId="ADAL" clId="{1B0710EF-76AD-41CD-AF3F-1BF70071B0C0}" dt="2018-09-11T22:12:44.326" v="107" actId="20577"/>
        <pc:sldMkLst>
          <pc:docMk/>
          <pc:sldMk cId="2794891417" sldId="1360"/>
        </pc:sldMkLst>
      </pc:sldChg>
      <pc:sldChg chg="add del">
        <pc:chgData name="Jennifer L. Kerns" userId="a34db2f2-e56c-4fd3-905c-cf989457d68e" providerId="ADAL" clId="{1B0710EF-76AD-41CD-AF3F-1BF70071B0C0}" dt="2018-09-11T22:12:44.326" v="107" actId="20577"/>
        <pc:sldMkLst>
          <pc:docMk/>
          <pc:sldMk cId="1940980270" sldId="1361"/>
        </pc:sldMkLst>
      </pc:sldChg>
      <pc:sldChg chg="add del">
        <pc:chgData name="Jennifer L. Kerns" userId="a34db2f2-e56c-4fd3-905c-cf989457d68e" providerId="ADAL" clId="{1B0710EF-76AD-41CD-AF3F-1BF70071B0C0}" dt="2018-09-11T22:12:52.653" v="109" actId="2696"/>
        <pc:sldMkLst>
          <pc:docMk/>
          <pc:sldMk cId="2399492009" sldId="1361"/>
        </pc:sldMkLst>
      </pc:sldChg>
      <pc:sldChg chg="add del">
        <pc:chgData name="Jennifer L. Kerns" userId="a34db2f2-e56c-4fd3-905c-cf989457d68e" providerId="ADAL" clId="{1B0710EF-76AD-41CD-AF3F-1BF70071B0C0}" dt="2018-09-11T22:12:52.657" v="110" actId="2696"/>
        <pc:sldMkLst>
          <pc:docMk/>
          <pc:sldMk cId="1626239698" sldId="1362"/>
        </pc:sldMkLst>
      </pc:sldChg>
      <pc:sldChg chg="add del">
        <pc:chgData name="Jennifer L. Kerns" userId="a34db2f2-e56c-4fd3-905c-cf989457d68e" providerId="ADAL" clId="{1B0710EF-76AD-41CD-AF3F-1BF70071B0C0}" dt="2018-09-11T22:12:44.326" v="107" actId="20577"/>
        <pc:sldMkLst>
          <pc:docMk/>
          <pc:sldMk cId="3247933630" sldId="1362"/>
        </pc:sldMkLst>
      </pc:sldChg>
      <pc:sldChg chg="add del">
        <pc:chgData name="Jennifer L. Kerns" userId="a34db2f2-e56c-4fd3-905c-cf989457d68e" providerId="ADAL" clId="{1B0710EF-76AD-41CD-AF3F-1BF70071B0C0}" dt="2018-09-11T22:12:44.326" v="107" actId="20577"/>
        <pc:sldMkLst>
          <pc:docMk/>
          <pc:sldMk cId="448842691" sldId="1363"/>
        </pc:sldMkLst>
      </pc:sldChg>
      <pc:sldChg chg="add del">
        <pc:chgData name="Jennifer L. Kerns" userId="a34db2f2-e56c-4fd3-905c-cf989457d68e" providerId="ADAL" clId="{1B0710EF-76AD-41CD-AF3F-1BF70071B0C0}" dt="2018-09-11T22:12:52.667" v="111" actId="2696"/>
        <pc:sldMkLst>
          <pc:docMk/>
          <pc:sldMk cId="2181856792" sldId="1363"/>
        </pc:sldMkLst>
      </pc:sldChg>
      <pc:sldChg chg="add del">
        <pc:chgData name="Jennifer L. Kerns" userId="a34db2f2-e56c-4fd3-905c-cf989457d68e" providerId="ADAL" clId="{1B0710EF-76AD-41CD-AF3F-1BF70071B0C0}" dt="2018-09-11T22:12:52.672" v="112" actId="2696"/>
        <pc:sldMkLst>
          <pc:docMk/>
          <pc:sldMk cId="1514433899" sldId="1364"/>
        </pc:sldMkLst>
      </pc:sldChg>
      <pc:sldChg chg="add del">
        <pc:chgData name="Jennifer L. Kerns" userId="a34db2f2-e56c-4fd3-905c-cf989457d68e" providerId="ADAL" clId="{1B0710EF-76AD-41CD-AF3F-1BF70071B0C0}" dt="2018-09-11T22:12:44.326" v="107" actId="20577"/>
        <pc:sldMkLst>
          <pc:docMk/>
          <pc:sldMk cId="3445558096" sldId="1364"/>
        </pc:sldMkLst>
      </pc:sldChg>
      <pc:sldChg chg="add del">
        <pc:chgData name="Jennifer L. Kerns" userId="a34db2f2-e56c-4fd3-905c-cf989457d68e" providerId="ADAL" clId="{1B0710EF-76AD-41CD-AF3F-1BF70071B0C0}" dt="2018-09-11T22:12:52.677" v="113" actId="2696"/>
        <pc:sldMkLst>
          <pc:docMk/>
          <pc:sldMk cId="527277576" sldId="1365"/>
        </pc:sldMkLst>
      </pc:sldChg>
      <pc:sldChg chg="add del">
        <pc:chgData name="Jennifer L. Kerns" userId="a34db2f2-e56c-4fd3-905c-cf989457d68e" providerId="ADAL" clId="{1B0710EF-76AD-41CD-AF3F-1BF70071B0C0}" dt="2018-09-11T22:12:44.326" v="107" actId="20577"/>
        <pc:sldMkLst>
          <pc:docMk/>
          <pc:sldMk cId="900568714" sldId="1365"/>
        </pc:sldMkLst>
      </pc:sldChg>
      <pc:sldChg chg="add del">
        <pc:chgData name="Jennifer L. Kerns" userId="a34db2f2-e56c-4fd3-905c-cf989457d68e" providerId="ADAL" clId="{1B0710EF-76AD-41CD-AF3F-1BF70071B0C0}" dt="2018-09-11T22:12:52.687" v="114" actId="2696"/>
        <pc:sldMkLst>
          <pc:docMk/>
          <pc:sldMk cId="1174772054" sldId="1366"/>
        </pc:sldMkLst>
      </pc:sldChg>
      <pc:sldChg chg="add del">
        <pc:chgData name="Jennifer L. Kerns" userId="a34db2f2-e56c-4fd3-905c-cf989457d68e" providerId="ADAL" clId="{1B0710EF-76AD-41CD-AF3F-1BF70071B0C0}" dt="2018-09-11T22:12:44.326" v="107" actId="20577"/>
        <pc:sldMkLst>
          <pc:docMk/>
          <pc:sldMk cId="2281479968" sldId="1366"/>
        </pc:sldMkLst>
      </pc:sldChg>
      <pc:sldChg chg="add del">
        <pc:chgData name="Jennifer L. Kerns" userId="a34db2f2-e56c-4fd3-905c-cf989457d68e" providerId="ADAL" clId="{1B0710EF-76AD-41CD-AF3F-1BF70071B0C0}" dt="2018-09-11T22:12:52.692" v="115" actId="2696"/>
        <pc:sldMkLst>
          <pc:docMk/>
          <pc:sldMk cId="1051405669" sldId="1367"/>
        </pc:sldMkLst>
      </pc:sldChg>
      <pc:sldChg chg="add del">
        <pc:chgData name="Jennifer L. Kerns" userId="a34db2f2-e56c-4fd3-905c-cf989457d68e" providerId="ADAL" clId="{1B0710EF-76AD-41CD-AF3F-1BF70071B0C0}" dt="2018-09-11T22:12:44.326" v="107" actId="20577"/>
        <pc:sldMkLst>
          <pc:docMk/>
          <pc:sldMk cId="2072452784" sldId="1367"/>
        </pc:sldMkLst>
      </pc:sldChg>
      <pc:sldChg chg="add del">
        <pc:chgData name="Jennifer L. Kerns" userId="a34db2f2-e56c-4fd3-905c-cf989457d68e" providerId="ADAL" clId="{1B0710EF-76AD-41CD-AF3F-1BF70071B0C0}" dt="2018-09-11T22:12:52.701" v="116" actId="2696"/>
        <pc:sldMkLst>
          <pc:docMk/>
          <pc:sldMk cId="484886971" sldId="1368"/>
        </pc:sldMkLst>
      </pc:sldChg>
      <pc:sldChg chg="add del">
        <pc:chgData name="Jennifer L. Kerns" userId="a34db2f2-e56c-4fd3-905c-cf989457d68e" providerId="ADAL" clId="{1B0710EF-76AD-41CD-AF3F-1BF70071B0C0}" dt="2018-09-11T22:12:44.326" v="107" actId="20577"/>
        <pc:sldMkLst>
          <pc:docMk/>
          <pc:sldMk cId="2429592272" sldId="1368"/>
        </pc:sldMkLst>
      </pc:sldChg>
      <pc:sldChg chg="del">
        <pc:chgData name="Jennifer L. Kerns" userId="a34db2f2-e56c-4fd3-905c-cf989457d68e" providerId="ADAL" clId="{1B0710EF-76AD-41CD-AF3F-1BF70071B0C0}" dt="2018-09-11T22:03:06.415" v="14" actId="2696"/>
        <pc:sldMkLst>
          <pc:docMk/>
          <pc:sldMk cId="1449167010" sldId="1369"/>
        </pc:sldMkLst>
      </pc:sldChg>
      <pc:sldChg chg="del">
        <pc:chgData name="Jennifer L. Kerns" userId="a34db2f2-e56c-4fd3-905c-cf989457d68e" providerId="ADAL" clId="{1B0710EF-76AD-41CD-AF3F-1BF70071B0C0}" dt="2018-09-12T17:35:32.137" v="124" actId="2696"/>
        <pc:sldMkLst>
          <pc:docMk/>
          <pc:sldMk cId="1738635091" sldId="1370"/>
        </pc:sldMkLst>
      </pc:sldChg>
      <pc:sldChg chg="modSp del">
        <pc:chgData name="Jennifer L. Kerns" userId="a34db2f2-e56c-4fd3-905c-cf989457d68e" providerId="ADAL" clId="{1B0710EF-76AD-41CD-AF3F-1BF70071B0C0}" dt="2018-09-12T17:33:49.437" v="123" actId="2696"/>
        <pc:sldMkLst>
          <pc:docMk/>
          <pc:sldMk cId="530762717" sldId="1374"/>
        </pc:sldMkLst>
        <pc:spChg chg="mod">
          <ac:chgData name="Jennifer L. Kerns" userId="a34db2f2-e56c-4fd3-905c-cf989457d68e" providerId="ADAL" clId="{1B0710EF-76AD-41CD-AF3F-1BF70071B0C0}" dt="2018-09-11T22:09:24.837" v="71" actId="6549"/>
          <ac:spMkLst>
            <pc:docMk/>
            <pc:sldMk cId="530762717" sldId="1374"/>
            <ac:spMk id="3" creationId="{00000000-0000-0000-0000-000000000000}"/>
          </ac:spMkLst>
        </pc:spChg>
      </pc:sldChg>
      <pc:sldChg chg="modSp del">
        <pc:chgData name="Jennifer L. Kerns" userId="a34db2f2-e56c-4fd3-905c-cf989457d68e" providerId="ADAL" clId="{1B0710EF-76AD-41CD-AF3F-1BF70071B0C0}" dt="2018-09-12T17:33:49.397" v="122" actId="2696"/>
        <pc:sldMkLst>
          <pc:docMk/>
          <pc:sldMk cId="4234952242" sldId="1375"/>
        </pc:sldMkLst>
        <pc:spChg chg="mod">
          <ac:chgData name="Jennifer L. Kerns" userId="a34db2f2-e56c-4fd3-905c-cf989457d68e" providerId="ADAL" clId="{1B0710EF-76AD-41CD-AF3F-1BF70071B0C0}" dt="2018-09-11T21:50:26.997" v="1" actId="6549"/>
          <ac:spMkLst>
            <pc:docMk/>
            <pc:sldMk cId="4234952242" sldId="1375"/>
            <ac:spMk id="3" creationId="{00000000-0000-0000-0000-000000000000}"/>
          </ac:spMkLst>
        </pc:spChg>
      </pc:sldChg>
      <pc:sldChg chg="modTransition">
        <pc:chgData name="Jennifer L. Kerns" userId="a34db2f2-e56c-4fd3-905c-cf989457d68e" providerId="ADAL" clId="{1B0710EF-76AD-41CD-AF3F-1BF70071B0C0}" dt="2018-09-11T22:13:15.728" v="117" actId="20577"/>
        <pc:sldMkLst>
          <pc:docMk/>
          <pc:sldMk cId="715248777" sldId="1376"/>
        </pc:sldMkLst>
      </pc:sldChg>
      <pc:sldChg chg="modTransition">
        <pc:chgData name="Jennifer L. Kerns" userId="a34db2f2-e56c-4fd3-905c-cf989457d68e" providerId="ADAL" clId="{1B0710EF-76AD-41CD-AF3F-1BF70071B0C0}" dt="2018-09-11T22:13:15.728" v="117" actId="20577"/>
        <pc:sldMkLst>
          <pc:docMk/>
          <pc:sldMk cId="3904741134" sldId="1377"/>
        </pc:sldMkLst>
      </pc:sldChg>
      <pc:sldChg chg="modTransition">
        <pc:chgData name="Jennifer L. Kerns" userId="a34db2f2-e56c-4fd3-905c-cf989457d68e" providerId="ADAL" clId="{1B0710EF-76AD-41CD-AF3F-1BF70071B0C0}" dt="2018-09-11T22:13:15.728" v="117" actId="20577"/>
        <pc:sldMkLst>
          <pc:docMk/>
          <pc:sldMk cId="1332655970" sldId="1378"/>
        </pc:sldMkLst>
      </pc:sldChg>
      <pc:sldMasterChg chg="delSldLayout">
        <pc:chgData name="Jennifer L. Kerns" userId="a34db2f2-e56c-4fd3-905c-cf989457d68e" providerId="ADAL" clId="{1B0710EF-76AD-41CD-AF3F-1BF70071B0C0}" dt="2018-09-11T22:03:06.760" v="25" actId="2696"/>
        <pc:sldMasterMkLst>
          <pc:docMk/>
          <pc:sldMasterMk cId="3693843513" sldId="2147493493"/>
        </pc:sldMasterMkLst>
        <pc:sldLayoutChg chg="del">
          <pc:chgData name="Jennifer L. Kerns" userId="a34db2f2-e56c-4fd3-905c-cf989457d68e" providerId="ADAL" clId="{1B0710EF-76AD-41CD-AF3F-1BF70071B0C0}" dt="2018-09-11T22:03:06.735" v="23" actId="2696"/>
          <pc:sldLayoutMkLst>
            <pc:docMk/>
            <pc:sldMasterMk cId="3693843513" sldId="2147493493"/>
            <pc:sldLayoutMk cId="289911005" sldId="2147493541"/>
          </pc:sldLayoutMkLst>
        </pc:sldLayoutChg>
        <pc:sldLayoutChg chg="del">
          <pc:chgData name="Jennifer L. Kerns" userId="a34db2f2-e56c-4fd3-905c-cf989457d68e" providerId="ADAL" clId="{1B0710EF-76AD-41CD-AF3F-1BF70071B0C0}" dt="2018-09-11T22:03:06.760" v="25" actId="2696"/>
          <pc:sldLayoutMkLst>
            <pc:docMk/>
            <pc:sldMasterMk cId="3693843513" sldId="2147493493"/>
            <pc:sldLayoutMk cId="2034373156" sldId="2147493542"/>
          </pc:sldLayoutMkLst>
        </pc:sldLayoutChg>
      </pc:sldMasterChg>
    </pc:docChg>
  </pc:docChgLst>
  <pc:docChgLst>
    <pc:chgData name="Ethan Dennis" userId="f801f6f8-b358-4ec0-94d1-c20fb607fa4f" providerId="ADAL" clId="{0F26C164-0FE3-8A49-8ADE-4997D6AFB33E}"/>
  </pc:docChgLst>
  <pc:docChgLst>
    <pc:chgData name="Ethan Dennis" userId="1003BFFD9D862C97@LIVE.COM" providerId="AD" clId="Web-{39A599C5-4FEC-4600-93BD-F70B58D0F711}"/>
  </pc:docChgLst>
  <pc:docChgLst>
    <pc:chgData name="Mike Parker" userId="045e440d-4758-4625-b9e3-67af0535d238" providerId="ADAL" clId="{192CC7B9-B999-4CEE-939D-A42FF4E224DB}"/>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8-02T14:30:22.620" idx="158">
    <p:pos x="10" y="10"/>
    <p:text>Added these slides back to smooth transition to the Business requirements section (Ethan did this on the fly in Chicago)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05T14:21:27.907" idx="156">
    <p:pos x="533" y="2536"/>
    <p:text>Slack hint APIs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28T10:14:35.516" idx="134">
    <p:pos x="10" y="10"/>
    <p:text>Slack hint:
            Binding.Create(() =&gt; _descriptionLabel.Text == ViewModel.Description, (a) =&gt; BeginInvokeOnMainThread(a));            Binding.Create(() =&gt; ViewModel.BackgroundPath, HandleBackgroundChanged);</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8/12/19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8/12/19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developer.xamarin.com/recipes/android/resources/general/load_large_bitmaps_efficiently/"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sdn.microsoft.com/en-us/library/dd997289(v=vs.110).aspx"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github.com/jamesmontemagno/Xamarin.Plugins/tree/master/Connectivity/TestApp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github.com/jamesmontemagno/Xamarin.Plugins/tree/master/Settings#uses-the-native-settings-management"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677761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a:p>
        </p:txBody>
      </p:sp>
    </p:spTree>
    <p:extLst>
      <p:ext uri="{BB962C8B-B14F-4D97-AF65-F5344CB8AC3E}">
        <p14:creationId xmlns:p14="http://schemas.microsoft.com/office/powerpoint/2010/main" val="986872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Handling the references to repositories in this way reduces the number of individual references that must be passed into the business logic via the service locator or dependency injection.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102</a:t>
            </a:fld>
            <a:endParaRPr lang="en-US"/>
          </a:p>
        </p:txBody>
      </p:sp>
    </p:spTree>
    <p:extLst>
      <p:ext uri="{BB962C8B-B14F-4D97-AF65-F5344CB8AC3E}">
        <p14:creationId xmlns:p14="http://schemas.microsoft.com/office/powerpoint/2010/main" val="27075958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103</a:t>
            </a:fld>
            <a:endParaRPr lang="en-US"/>
          </a:p>
        </p:txBody>
      </p:sp>
    </p:spTree>
    <p:extLst>
      <p:ext uri="{BB962C8B-B14F-4D97-AF65-F5344CB8AC3E}">
        <p14:creationId xmlns:p14="http://schemas.microsoft.com/office/powerpoint/2010/main" val="9071180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104</a:t>
            </a:fld>
            <a:endParaRPr lang="en-US"/>
          </a:p>
        </p:txBody>
      </p:sp>
    </p:spTree>
    <p:extLst>
      <p:ext uri="{BB962C8B-B14F-4D97-AF65-F5344CB8AC3E}">
        <p14:creationId xmlns:p14="http://schemas.microsoft.com/office/powerpoint/2010/main" val="2887925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105</a:t>
            </a:fld>
            <a:endParaRPr lang="en-US"/>
          </a:p>
        </p:txBody>
      </p:sp>
    </p:spTree>
    <p:extLst>
      <p:ext uri="{BB962C8B-B14F-4D97-AF65-F5344CB8AC3E}">
        <p14:creationId xmlns:p14="http://schemas.microsoft.com/office/powerpoint/2010/main" val="19094013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106</a:t>
            </a:fld>
            <a:endParaRPr lang="en-US"/>
          </a:p>
        </p:txBody>
      </p:sp>
    </p:spTree>
    <p:extLst>
      <p:ext uri="{BB962C8B-B14F-4D97-AF65-F5344CB8AC3E}">
        <p14:creationId xmlns:p14="http://schemas.microsoft.com/office/powerpoint/2010/main" val="40958071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107</a:t>
            </a:fld>
            <a:endParaRPr lang="en-US"/>
          </a:p>
        </p:txBody>
      </p:sp>
    </p:spTree>
    <p:extLst>
      <p:ext uri="{BB962C8B-B14F-4D97-AF65-F5344CB8AC3E}">
        <p14:creationId xmlns:p14="http://schemas.microsoft.com/office/powerpoint/2010/main" val="1023490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About the compilation process for the different platforms:</a:t>
            </a:r>
          </a:p>
          <a:p>
            <a:pPr marL="171450" indent="-171450">
              <a:buFont typeface="Arial" panose="020B0604020202020204" pitchFamily="34" charset="0"/>
              <a:buChar char="•"/>
            </a:pPr>
            <a:r>
              <a:rPr lang="en-US" sz="1800"/>
              <a:t>iOS applications are ahead-of-time (AOT) compiled to ARM assembly language. The .NET framework is included, with unused classes being stripped out only if the appropriate linker option is enabled.</a:t>
            </a:r>
          </a:p>
          <a:p>
            <a:pPr marL="171450" indent="-171450">
              <a:buFont typeface="Arial" panose="020B0604020202020204" pitchFamily="34" charset="0"/>
              <a:buChar char="•"/>
            </a:pPr>
            <a:r>
              <a:rPr lang="en-US" sz="1800"/>
              <a:t>Android applications are compiled to intermediate language (IL) and packaged with </a:t>
            </a:r>
            <a:r>
              <a:rPr lang="en-US" sz="1800" err="1"/>
              <a:t>MonoVM</a:t>
            </a:r>
            <a:r>
              <a:rPr lang="en-US" sz="1800"/>
              <a:t> and just-in-time (JIT) compilation. Unused framework classes are stripped out only if the appropriate linker option is enabled.</a:t>
            </a:r>
          </a:p>
          <a:p>
            <a:pPr marL="171450" indent="-171450">
              <a:buFont typeface="Arial" panose="020B0604020202020204" pitchFamily="34" charset="0"/>
              <a:buChar char="•"/>
            </a:pPr>
            <a:r>
              <a:rPr lang="en-US" sz="1800"/>
              <a:t>Windows Phone applications are compiled to IL and executed by the built-in runtime.</a:t>
            </a:r>
          </a:p>
          <a:p>
            <a:endParaRPr lang="en-US" sz="1800"/>
          </a:p>
          <a:p>
            <a:r>
              <a:rPr lang="en-US" sz="1800"/>
              <a:t>In addition, if an application makes extensive use of generics then the final executable size will further increase since it will contain natively compiled versions of the generic possibilities.</a:t>
            </a:r>
          </a:p>
          <a:p>
            <a:endParaRPr lang="en-US" sz="1800"/>
          </a:p>
          <a:p>
            <a:r>
              <a:rPr lang="en-US" sz="1800"/>
              <a:t>The Xamarin platform includes </a:t>
            </a:r>
            <a:r>
              <a:rPr lang="en-US" sz="1800" b="1"/>
              <a:t>a linker </a:t>
            </a:r>
            <a:r>
              <a:rPr lang="en-US" sz="1800"/>
              <a:t>as part of the build tools to help reduce the size of applications.</a:t>
            </a:r>
          </a:p>
          <a:p>
            <a:r>
              <a:rPr lang="en-US" sz="1800" b="1"/>
              <a:t>The linker </a:t>
            </a:r>
            <a:r>
              <a:rPr lang="en-US" sz="1800"/>
              <a:t>is disabled by default , and must be enabled in the project options for the application. At build time, it will perform static analysis of the application to determine which types, and members, are actually used by the application. It will then remove any unused types and methods from the application.</a:t>
            </a:r>
          </a:p>
          <a:p>
            <a:endParaRPr lang="en-US" sz="1800"/>
          </a:p>
          <a:p>
            <a:r>
              <a:rPr lang="en-US" sz="1800"/>
              <a:t>The linker provides three different settings to control its behavior:</a:t>
            </a:r>
          </a:p>
          <a:p>
            <a:pPr marL="171450" indent="-171450">
              <a:buFont typeface="Arial" panose="020B0604020202020204" pitchFamily="34" charset="0"/>
              <a:buChar char="•"/>
            </a:pPr>
            <a:r>
              <a:rPr lang="en-US" sz="1800" b="1"/>
              <a:t>Don’t Link</a:t>
            </a:r>
            <a:r>
              <a:rPr lang="en-US" sz="1800"/>
              <a:t> – No unused types and methods will be removed by the linker. For performance reasons, this is the default setting for debug builds.</a:t>
            </a:r>
          </a:p>
          <a:p>
            <a:pPr marL="171450" indent="-171450">
              <a:buFont typeface="Arial" panose="020B0604020202020204" pitchFamily="34" charset="0"/>
              <a:buChar char="•"/>
            </a:pPr>
            <a:r>
              <a:rPr lang="en-US" sz="1800" b="1"/>
              <a:t>Link Framework SDKs/SDK Assemblies Only</a:t>
            </a:r>
            <a:r>
              <a:rPr lang="en-US" sz="1800"/>
              <a:t> – This setting will only reduce the size of those assemblies that are shipped by Xamarin. User code will be unaffected.</a:t>
            </a:r>
          </a:p>
          <a:p>
            <a:pPr marL="171450" indent="-171450">
              <a:buFont typeface="Arial" panose="020B0604020202020204" pitchFamily="34" charset="0"/>
              <a:buChar char="•"/>
            </a:pPr>
            <a:r>
              <a:rPr lang="en-US" sz="1800" b="1"/>
              <a:t>Link All Assemblies</a:t>
            </a:r>
            <a:r>
              <a:rPr lang="en-US" sz="1800"/>
              <a:t> – This is a more aggressive optimization that will target the SDK assemblies and user code. For bindings this will remove unused backing fields and make each instance (or bound objects) lighter, consuming less memory.</a:t>
            </a:r>
          </a:p>
          <a:p>
            <a:pPr marL="171450" indent="-171450">
              <a:buFont typeface="Arial" panose="020B0604020202020204" pitchFamily="34" charset="0"/>
              <a:buChar char="•"/>
            </a:pPr>
            <a:endParaRPr lang="en-US" sz="1800"/>
          </a:p>
          <a:p>
            <a:pPr marL="171450" indent="-171450">
              <a:buFont typeface="Arial" panose="020B0604020202020204" pitchFamily="34" charset="0"/>
              <a:buChar char="•"/>
            </a:pPr>
            <a:r>
              <a:rPr lang="en-US" sz="1800"/>
              <a:t>Linker.xml</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108</a:t>
            </a:fld>
            <a:endParaRPr lang="en-US"/>
          </a:p>
        </p:txBody>
      </p:sp>
    </p:spTree>
    <p:extLst>
      <p:ext uri="{BB962C8B-B14F-4D97-AF65-F5344CB8AC3E}">
        <p14:creationId xmlns:p14="http://schemas.microsoft.com/office/powerpoint/2010/main" val="16421247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109</a:t>
            </a:fld>
            <a:endParaRPr lang="en-US"/>
          </a:p>
        </p:txBody>
      </p:sp>
    </p:spTree>
    <p:extLst>
      <p:ext uri="{BB962C8B-B14F-4D97-AF65-F5344CB8AC3E}">
        <p14:creationId xmlns:p14="http://schemas.microsoft.com/office/powerpoint/2010/main" val="12669046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110</a:t>
            </a:fld>
            <a:endParaRPr lang="en-US"/>
          </a:p>
        </p:txBody>
      </p:sp>
    </p:spTree>
    <p:extLst>
      <p:ext uri="{BB962C8B-B14F-4D97-AF65-F5344CB8AC3E}">
        <p14:creationId xmlns:p14="http://schemas.microsoft.com/office/powerpoint/2010/main" val="2613769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111</a:t>
            </a:fld>
            <a:endParaRPr lang="en-US"/>
          </a:p>
        </p:txBody>
      </p:sp>
    </p:spTree>
    <p:extLst>
      <p:ext uri="{BB962C8B-B14F-4D97-AF65-F5344CB8AC3E}">
        <p14:creationId xmlns:p14="http://schemas.microsoft.com/office/powerpoint/2010/main" val="24517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And errors</a:t>
            </a:r>
            <a:r>
              <a:rPr lang="en-US" baseline="0"/>
              <a:t> are reported as traditional exceptions .. So we use try and catch to process then.</a:t>
            </a:r>
          </a:p>
          <a:p>
            <a:endParaRPr lang="en-US" baseline="0"/>
          </a:p>
          <a:p>
            <a:r>
              <a:rPr lang="en-US" b="1" baseline="0"/>
              <a:t>But</a:t>
            </a:r>
            <a:r>
              <a:rPr lang="en-US" b="0" baseline="0"/>
              <a:t> this code is really </a:t>
            </a:r>
            <a:r>
              <a:rPr lang="en-US" b="0" baseline="0" err="1"/>
              <a:t>async</a:t>
            </a:r>
            <a:r>
              <a:rPr lang="en-US" b="0" baseline="0"/>
              <a: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a:p>
        </p:txBody>
      </p:sp>
    </p:spTree>
    <p:extLst>
      <p:ext uri="{BB962C8B-B14F-4D97-AF65-F5344CB8AC3E}">
        <p14:creationId xmlns:p14="http://schemas.microsoft.com/office/powerpoint/2010/main" val="304162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112</a:t>
            </a:fld>
            <a:endParaRPr lang="en-US"/>
          </a:p>
        </p:txBody>
      </p:sp>
    </p:spTree>
    <p:extLst>
      <p:ext uri="{BB962C8B-B14F-4D97-AF65-F5344CB8AC3E}">
        <p14:creationId xmlns:p14="http://schemas.microsoft.com/office/powerpoint/2010/main" val="11772659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113</a:t>
            </a:fld>
            <a:endParaRPr lang="en-US"/>
          </a:p>
        </p:txBody>
      </p:sp>
    </p:spTree>
    <p:extLst>
      <p:ext uri="{BB962C8B-B14F-4D97-AF65-F5344CB8AC3E}">
        <p14:creationId xmlns:p14="http://schemas.microsoft.com/office/powerpoint/2010/main" val="5216372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114</a:t>
            </a:fld>
            <a:endParaRPr lang="en-US"/>
          </a:p>
        </p:txBody>
      </p:sp>
    </p:spTree>
    <p:extLst>
      <p:ext uri="{BB962C8B-B14F-4D97-AF65-F5344CB8AC3E}">
        <p14:creationId xmlns:p14="http://schemas.microsoft.com/office/powerpoint/2010/main" val="3054224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good place to start,</a:t>
            </a:r>
            <a:r>
              <a:rPr lang="en-US" baseline="0"/>
              <a:t> when you’re trying to get a sense for what’s happening with the code and where the problems are, is with profiling. It can help you pinpoint larger reaching problems. It’s often the first thing we do, whether we’re responding to a specific issue or doing a code review. </a:t>
            </a:r>
          </a:p>
          <a:p>
            <a:endParaRPr lang="en-US" baseline="0"/>
          </a:p>
          <a:p>
            <a:r>
              <a:rPr lang="en-US" baseline="0"/>
              <a:t>We run through the code in a Profiler to find such problems as misuse of concepts (such as </a:t>
            </a:r>
            <a:r>
              <a:rPr lang="en-US" baseline="0" err="1"/>
              <a:t>async</a:t>
            </a:r>
            <a:r>
              <a:rPr lang="en-US" baseline="0"/>
              <a:t>/await); not caching things, which can lead to long-running tasks and crashes; or bad user experience. Profiler lets you locate those things earlier rather than later.</a:t>
            </a:r>
          </a:p>
          <a:p>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115</a:t>
            </a:fld>
            <a:endParaRPr lang="en-US"/>
          </a:p>
        </p:txBody>
      </p:sp>
    </p:spTree>
    <p:extLst>
      <p:ext uri="{BB962C8B-B14F-4D97-AF65-F5344CB8AC3E}">
        <p14:creationId xmlns:p14="http://schemas.microsoft.com/office/powerpoint/2010/main" val="1156711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IDisposable interface provides a mechanism for releasing resources. It provides a Dispose method that should be implemented to explicitly release resources. IDisposable is not a destructor, and should only be implemented in the following circumstances:</a:t>
            </a:r>
          </a:p>
          <a:p>
            <a:pPr marL="171450" indent="-171450">
              <a:buFont typeface="Arial" panose="020B0604020202020204" pitchFamily="34" charset="0"/>
              <a:buChar char="•"/>
            </a:pPr>
            <a:r>
              <a:rPr lang="en-US"/>
              <a:t>When the class owns unmanaged resources. Typical unmanaged resources that require releasing include files, streams, and network connections.</a:t>
            </a:r>
          </a:p>
          <a:p>
            <a:pPr marL="171450" indent="-171450">
              <a:buFont typeface="Arial" panose="020B0604020202020204" pitchFamily="34" charset="0"/>
              <a:buChar char="•"/>
            </a:pPr>
            <a:r>
              <a:rPr lang="en-US"/>
              <a:t>When the class owns managed IDisposable resources.</a:t>
            </a:r>
          </a:p>
          <a:p>
            <a:r>
              <a:rPr lang="en-US"/>
              <a:t>Type consumers can then call the IDisposable.Dispose implementation to free resources when the instance is no longer required. There are two approaches for achieving this:</a:t>
            </a:r>
          </a:p>
          <a:p>
            <a:pPr marL="171450" indent="-171450">
              <a:buFont typeface="Arial" panose="020B0604020202020204" pitchFamily="34" charset="0"/>
              <a:buChar char="•"/>
            </a:pPr>
            <a:r>
              <a:rPr lang="en-US"/>
              <a:t>By wrapping the IDisposable object in a using statement.</a:t>
            </a:r>
          </a:p>
          <a:p>
            <a:pPr marL="171450" indent="-171450">
              <a:buFont typeface="Arial" panose="020B0604020202020204" pitchFamily="34" charset="0"/>
              <a:buChar char="•"/>
            </a:pPr>
            <a:r>
              <a:rPr lang="en-US"/>
              <a:t>By wrapping the call to IDisposable.Dispose in a try/finally block.</a:t>
            </a:r>
          </a:p>
          <a:p>
            <a:endParaRPr lang="en-US"/>
          </a:p>
          <a:p>
            <a:r>
              <a:rPr lang="en-US"/>
              <a:t>NOTE:</a:t>
            </a:r>
            <a:r>
              <a:rPr lang="en-US" baseline="0"/>
              <a:t> Keeping all of this in mind that Dispose doesn’t necessarily mean that everything gets freed at that very instance as it relies on the GC cycle for that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116</a:t>
            </a:fld>
            <a:endParaRPr lang="en-US"/>
          </a:p>
        </p:txBody>
      </p:sp>
    </p:spTree>
    <p:extLst>
      <p:ext uri="{BB962C8B-B14F-4D97-AF65-F5344CB8AC3E}">
        <p14:creationId xmlns:p14="http://schemas.microsoft.com/office/powerpoint/2010/main" val="16970678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memory leaks</a:t>
            </a:r>
          </a:p>
          <a:p>
            <a:pPr marL="171450" indent="-171450">
              <a:buFontTx/>
              <a:buChar char="-"/>
            </a:pPr>
            <a:r>
              <a:rPr lang="en-US" baseline="0"/>
              <a:t>E</a:t>
            </a:r>
            <a:r>
              <a:rPr lang="en-US"/>
              <a:t>vents should be unsubscribed from before the subscriber object is disposed of</a:t>
            </a:r>
          </a:p>
          <a:p>
            <a:pPr marL="171450" indent="-171450">
              <a:buFontTx/>
              <a:buChar char="-"/>
            </a:pPr>
            <a:r>
              <a:rPr lang="en-US"/>
              <a:t>Until the event is unsubscribed from, the delegate for the event in the publishing object has a reference to the delegate that encapsulates the subscriber's event handler. </a:t>
            </a:r>
          </a:p>
          <a:p>
            <a:pPr marL="171450" indent="-171450">
              <a:buFontTx/>
              <a:buChar char="-"/>
            </a:pPr>
            <a:r>
              <a:rPr lang="en-US"/>
              <a:t>As long as the publishing object holds this reference, garbage collection will not reclaim the subscriber object memory.</a:t>
            </a:r>
          </a:p>
        </p:txBody>
      </p:sp>
      <p:sp>
        <p:nvSpPr>
          <p:cNvPr id="4" name="Slide Number Placeholder 3"/>
          <p:cNvSpPr>
            <a:spLocks noGrp="1"/>
          </p:cNvSpPr>
          <p:nvPr>
            <p:ph type="sldNum" sz="quarter" idx="10"/>
          </p:nvPr>
        </p:nvSpPr>
        <p:spPr/>
        <p:txBody>
          <a:bodyPr/>
          <a:lstStyle/>
          <a:p>
            <a:fld id="{ABBD7D81-D864-B349-9FB4-613ED1F9D755}" type="slidenum">
              <a:rPr lang="en-US" smtClean="0"/>
              <a:t>117</a:t>
            </a:fld>
            <a:endParaRPr lang="en-US"/>
          </a:p>
        </p:txBody>
      </p:sp>
    </p:spTree>
    <p:extLst>
      <p:ext uri="{BB962C8B-B14F-4D97-AF65-F5344CB8AC3E}">
        <p14:creationId xmlns:p14="http://schemas.microsoft.com/office/powerpoint/2010/main" val="1421666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 we are creating a new </a:t>
            </a:r>
            <a:r>
              <a:rPr lang="en-US" b="1" baseline="0" err="1"/>
              <a:t>UIImageView</a:t>
            </a:r>
            <a:endParaRPr lang="en-US" b="1" baseline="0"/>
          </a:p>
          <a:p>
            <a:r>
              <a:rPr lang="en-US" b="0" baseline="0"/>
              <a:t>We add it into our visual tree so it's on the screen.</a:t>
            </a:r>
          </a:p>
          <a:p>
            <a:r>
              <a:rPr lang="en-US" b="0" baseline="0"/>
              <a:t>Then create a single-shot timer which expires 5 seconds in the future</a:t>
            </a:r>
          </a:p>
          <a:p>
            <a:r>
              <a:rPr lang="en-US" b="0" baseline="0"/>
              <a:t>When it expires, we remove the image from the screen.</a:t>
            </a:r>
          </a:p>
          <a:p>
            <a:endParaRPr lang="en-US" b="0" baseline="0"/>
          </a:p>
          <a:p>
            <a:r>
              <a:rPr lang="en-US" b="1" baseline="0"/>
              <a:t>Notice:</a:t>
            </a:r>
            <a:r>
              <a:rPr lang="en-US" b="0" baseline="0"/>
              <a:t> we are not holding references to anything. All variables are scoped to this method.</a:t>
            </a:r>
          </a:p>
          <a:p>
            <a:r>
              <a:rPr lang="en-US" b="0" baseline="0"/>
              <a:t>That means when the GC kicks in, it should be able to collect the image view as there are no visible managed references and it's not in the iOS visual tree.</a:t>
            </a:r>
          </a:p>
          <a:p>
            <a:endParaRPr lang="en-US" b="0" baseline="0"/>
          </a:p>
          <a:p>
            <a:r>
              <a:rPr lang="en-US" b="0" baseline="0"/>
              <a:t>But.. The image view will not be collected. Ever. Anyone see the issue?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118</a:t>
            </a:fld>
            <a:endParaRPr lang="en-US"/>
          </a:p>
        </p:txBody>
      </p:sp>
    </p:spTree>
    <p:extLst>
      <p:ext uri="{BB962C8B-B14F-4D97-AF65-F5344CB8AC3E}">
        <p14:creationId xmlns:p14="http://schemas.microsoft.com/office/powerpoint/2010/main" val="10234569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issue is quite interesting because it's got several interesting things to it.</a:t>
            </a:r>
          </a:p>
          <a:p>
            <a:endParaRPr lang="en-US"/>
          </a:p>
          <a:p>
            <a:r>
              <a:rPr lang="en-US"/>
              <a:t>First, notice that our timer is being passed a lambda expression. </a:t>
            </a:r>
          </a:p>
          <a:p>
            <a:r>
              <a:rPr lang="en-US"/>
              <a:t>&gt; This is essentially a delegate method written inline.</a:t>
            </a:r>
          </a:p>
          <a:p>
            <a:r>
              <a:rPr lang="en-US"/>
              <a:t>&gt; The method itself is what is executed when the timer fires.</a:t>
            </a:r>
          </a:p>
          <a:p>
            <a:r>
              <a:rPr lang="en-US"/>
              <a:t>&gt; It's passed a state object which we aren't using – that's the unused value here.</a:t>
            </a:r>
          </a:p>
          <a:p>
            <a:endParaRPr lang="en-US"/>
          </a:p>
          <a:p>
            <a:r>
              <a:rPr lang="en-US"/>
              <a:t>Remember our issue with delegates before? The same rules get applied here. But this one is tricky because the compiler does something interesting with lambdas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119</a:t>
            </a:fld>
            <a:endParaRPr lang="en-US"/>
          </a:p>
        </p:txBody>
      </p:sp>
    </p:spTree>
    <p:extLst>
      <p:ext uri="{BB962C8B-B14F-4D97-AF65-F5344CB8AC3E}">
        <p14:creationId xmlns:p14="http://schemas.microsoft.com/office/powerpoint/2010/main" val="36983173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C# compiler encounters a lambda, it has to create a real method in a class to make it work. This is because lambdas are really just a shiny</a:t>
            </a:r>
            <a:r>
              <a:rPr lang="en-US" baseline="0"/>
              <a:t> compiler trick – the runtime only knows about method delegates.</a:t>
            </a:r>
          </a:p>
          <a:p>
            <a:endParaRPr lang="en-US" baseline="0"/>
          </a:p>
          <a:p>
            <a:r>
              <a:rPr lang="en-US" baseline="0"/>
              <a:t>Here you can see what the compiler does to our code. </a:t>
            </a:r>
          </a:p>
          <a:p>
            <a:r>
              <a:rPr lang="en-US" baseline="0"/>
              <a:t>&gt; Notice that it creates a new class, clearly not defined by us.</a:t>
            </a:r>
          </a:p>
          <a:p>
            <a:endParaRPr lang="en-US" baseline="0"/>
          </a:p>
          <a:p>
            <a:r>
              <a:rPr lang="en-US" baseline="0"/>
              <a:t>That class is compiler generated – created specifically to support and contain our lambda method.</a:t>
            </a:r>
          </a:p>
          <a:p>
            <a:r>
              <a:rPr lang="en-US" baseline="0"/>
              <a:t>&gt; It's a class – meaning it's heap allocated and must be cleaned up by the GC.</a:t>
            </a:r>
          </a:p>
          <a:p>
            <a:r>
              <a:rPr lang="en-US" baseline="0"/>
              <a:t>&gt; The important thing here is that the Image View is being </a:t>
            </a:r>
            <a:r>
              <a:rPr lang="en-US" i="1" baseline="0"/>
              <a:t>lifted</a:t>
            </a:r>
            <a:r>
              <a:rPr lang="en-US" i="0" baseline="0"/>
              <a:t> out of the method and placed into this class because the lambda method needs to access it.</a:t>
            </a:r>
          </a:p>
          <a:p>
            <a:r>
              <a:rPr lang="en-US" i="0" baseline="0"/>
              <a:t>&gt; Finally, notice that our actual lambda method code is defined here.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120</a:t>
            </a:fld>
            <a:endParaRPr lang="en-US"/>
          </a:p>
        </p:txBody>
      </p:sp>
    </p:spTree>
    <p:extLst>
      <p:ext uri="{BB962C8B-B14F-4D97-AF65-F5344CB8AC3E}">
        <p14:creationId xmlns:p14="http://schemas.microsoft.com/office/powerpoint/2010/main" val="611329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in itself isn't </a:t>
            </a:r>
            <a:r>
              <a:rPr lang="en-US" i="1"/>
              <a:t>necessarily</a:t>
            </a:r>
            <a:r>
              <a:rPr lang="en-US" i="0" baseline="0"/>
              <a:t> bad – as long as we can clean up the little state object holding our image view we are ok.</a:t>
            </a:r>
          </a:p>
          <a:p>
            <a:endParaRPr lang="en-US" i="0" baseline="0"/>
          </a:p>
          <a:p>
            <a:r>
              <a:rPr lang="en-US" i="0" baseline="0"/>
              <a:t>The problem here is the Timer.</a:t>
            </a:r>
          </a:p>
          <a:p>
            <a:r>
              <a:rPr lang="en-US" i="0" baseline="0"/>
              <a:t>&gt; We are using </a:t>
            </a:r>
            <a:r>
              <a:rPr lang="en-US" b="1" i="0" baseline="0" err="1"/>
              <a:t>System.Threading.Timer</a:t>
            </a:r>
            <a:r>
              <a:rPr lang="en-US" i="0" baseline="0"/>
              <a:t> which creates a single thread to manage a global timer list of callbacks. This was a poor choice.</a:t>
            </a:r>
          </a:p>
          <a:p>
            <a:r>
              <a:rPr lang="en-US"/>
              <a:t>&gt;</a:t>
            </a:r>
            <a:r>
              <a:rPr lang="en-US" baseline="0"/>
              <a:t> The list is held by a static internal field in the </a:t>
            </a:r>
            <a:r>
              <a:rPr lang="en-US" b="1" baseline="0"/>
              <a:t>Timer</a:t>
            </a:r>
            <a:r>
              <a:rPr lang="en-US" baseline="0"/>
              <a:t> class.</a:t>
            </a:r>
          </a:p>
          <a:p>
            <a:r>
              <a:rPr lang="en-US" baseline="0"/>
              <a:t>&gt; Since we passed in our method instance, that delegate is now in the list.</a:t>
            </a:r>
          </a:p>
          <a:p>
            <a:r>
              <a:rPr lang="en-US" baseline="0"/>
              <a:t>&gt; The static keeps the instance object rooted (meaning the GC cannot collect it)</a:t>
            </a:r>
          </a:p>
          <a:p>
            <a:r>
              <a:rPr lang="en-US" baseline="0"/>
              <a:t>&gt; and the instance object keeps the Image View alive.</a:t>
            </a:r>
          </a:p>
          <a:p>
            <a:endParaRPr lang="en-US"/>
          </a:p>
          <a:p>
            <a:r>
              <a:rPr lang="en-US"/>
              <a:t>However,</a:t>
            </a:r>
            <a:r>
              <a:rPr lang="en-US" baseline="0"/>
              <a:t> like before, the fix is very simple. In this case, the timer keeps the callback alive even for a single-shot timer because you can restart it.</a:t>
            </a:r>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121</a:t>
            </a:fld>
            <a:endParaRPr lang="en-US"/>
          </a:p>
        </p:txBody>
      </p:sp>
    </p:spTree>
    <p:extLst>
      <p:ext uri="{BB962C8B-B14F-4D97-AF65-F5344CB8AC3E}">
        <p14:creationId xmlns:p14="http://schemas.microsoft.com/office/powerpoint/2010/main" val="356875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err="1"/>
              <a:t>Awaitable</a:t>
            </a:r>
            <a:r>
              <a:rPr lang="en-US"/>
              <a:t> expressions in</a:t>
            </a:r>
            <a:r>
              <a:rPr lang="en-US" baseline="0"/>
              <a:t> .NET are methods that return a Task.</a:t>
            </a:r>
            <a:endParaRPr lang="en-US"/>
          </a:p>
          <a:p>
            <a:endParaRPr lang="en-US"/>
          </a:p>
          <a:p>
            <a:r>
              <a:rPr lang="en-US"/>
              <a:t>There are actually several forms of </a:t>
            </a:r>
            <a:r>
              <a:rPr lang="en-US" err="1"/>
              <a:t>awaitable</a:t>
            </a:r>
            <a:r>
              <a:rPr lang="en-US"/>
              <a:t> expressions that the </a:t>
            </a:r>
            <a:r>
              <a:rPr lang="en-US" b="1"/>
              <a:t>await</a:t>
            </a:r>
            <a:r>
              <a:rPr lang="en-US"/>
              <a:t> keyword supports, but in .NET, the most common is a method that returns a </a:t>
            </a:r>
            <a:r>
              <a:rPr lang="en-US" b="1"/>
              <a:t>Task</a:t>
            </a:r>
            <a:r>
              <a:rPr lang="en-US"/>
              <a:t>.</a:t>
            </a:r>
            <a:endParaRPr lang="en-US" baseline="0"/>
          </a:p>
          <a:p>
            <a:endParaRPr lang="en-US" baseline="0"/>
          </a:p>
          <a:p>
            <a:r>
              <a:rPr lang="en-US" baseline="0"/>
              <a:t>Returning a </a:t>
            </a:r>
            <a:r>
              <a:rPr lang="en-US" b="1" baseline="0"/>
              <a:t>Task</a:t>
            </a:r>
            <a:r>
              <a:rPr lang="en-US" baseline="0"/>
              <a:t> from a method generally indicates that some portion of the method completes asynchronously. </a:t>
            </a:r>
          </a:p>
          <a:p>
            <a:endParaRPr lang="en-US" baseline="0"/>
          </a:p>
          <a:p>
            <a:r>
              <a:rPr lang="en-US" b="1" u="sng" baseline="0"/>
              <a:t>[Instructor Notes:]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expressions are really just objects which conform to a pattern that the compiler uses to construct the code. WinRT has a set of interfaces which implement the pattern, .NET uses Tasks which implement the pattern and there are examples on the web which show you how to make your own methods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(although there aren't really any good reasons to do so unless you are a compiler or low-level library author)</a:t>
            </a:r>
            <a:endParaRPr lang="en-US" sz="1200" kern="120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a:p>
        </p:txBody>
      </p:sp>
    </p:spTree>
    <p:extLst>
      <p:ext uri="{BB962C8B-B14F-4D97-AF65-F5344CB8AC3E}">
        <p14:creationId xmlns:p14="http://schemas.microsoft.com/office/powerpoint/2010/main" val="41356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Garbage collectors manage the allocation and release of memory for your application. </a:t>
            </a:r>
          </a:p>
          <a:p>
            <a:pPr marL="171450" indent="-171450">
              <a:buFont typeface="Arial" panose="020B0604020202020204" pitchFamily="34" charset="0"/>
              <a:buChar char="•"/>
            </a:pPr>
            <a:r>
              <a:rPr lang="en-US"/>
              <a:t>Each time a new object is created, memory is allocated from the managed heap. </a:t>
            </a:r>
          </a:p>
          <a:p>
            <a:pPr marL="628650" lvl="1" indent="-171450">
              <a:buFont typeface="Arial" panose="020B0604020202020204" pitchFamily="34" charset="0"/>
              <a:buChar char="•"/>
            </a:pPr>
            <a:r>
              <a:rPr lang="en-US"/>
              <a:t>Eventually the garbage collector must perform a collection in order to free some memory. </a:t>
            </a:r>
          </a:p>
          <a:p>
            <a:pPr marL="628650" lvl="1" indent="-171450">
              <a:buFont typeface="Arial" panose="020B0604020202020204" pitchFamily="34" charset="0"/>
              <a:buChar char="•"/>
            </a:pPr>
            <a:r>
              <a:rPr lang="en-US"/>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a:t>If an application maintains a reference to an object, its memory cannot be reclaimed by the garbage collector. Such references are referred to as </a:t>
            </a:r>
            <a:r>
              <a:rPr lang="en-US" i="1" u="sng"/>
              <a:t>strong references</a:t>
            </a:r>
            <a:r>
              <a:rPr lang="en-US" u="sng"/>
              <a:t>.</a:t>
            </a:r>
          </a:p>
          <a:p>
            <a:endParaRPr lang="en-US"/>
          </a:p>
          <a:p>
            <a:r>
              <a:rPr lang="en-US"/>
              <a:t>In this example, both Object A  and Object B have strong references</a:t>
            </a:r>
            <a:r>
              <a:rPr lang="en-US" baseline="0"/>
              <a:t> to each</a:t>
            </a:r>
            <a:r>
              <a:rPr lang="en-US"/>
              <a:t>. Due to the presence of the circular strong references these are known as </a:t>
            </a:r>
            <a:r>
              <a:rPr lang="en-US" i="1"/>
              <a:t>immortal objects</a:t>
            </a:r>
            <a:r>
              <a:rPr lang="en-US"/>
              <a:t>. </a:t>
            </a:r>
          </a:p>
          <a:p>
            <a:r>
              <a:rPr lang="en-US"/>
              <a:t>As a result, neither object can be reclaimed by the garbage collector, even if the objects are no longer in use by the application.</a:t>
            </a:r>
          </a:p>
          <a:p>
            <a:endParaRPr lang="en-US"/>
          </a:p>
          <a:p>
            <a:r>
              <a:rPr lang="en-US"/>
              <a:t>The solution to circular references is to replace one of the strong references with a </a:t>
            </a:r>
            <a:r>
              <a:rPr lang="en-US" i="1"/>
              <a:t>weak reference</a:t>
            </a:r>
            <a:r>
              <a:rPr lang="en-US"/>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a:p>
          <a:p>
            <a:r>
              <a:rPr lang="en-US"/>
              <a:t>The WeakReference is created using the instance of the object to be tracked. Therefore, object A maintains a </a:t>
            </a:r>
            <a:r>
              <a:rPr lang="en-US" i="1"/>
              <a:t>strong reference</a:t>
            </a:r>
            <a:r>
              <a:rPr lang="en-US"/>
              <a:t> to object B, but object B maintains a </a:t>
            </a:r>
            <a:r>
              <a:rPr lang="en-US" i="1"/>
              <a:t>weak reference</a:t>
            </a:r>
            <a:r>
              <a:rPr lang="en-US"/>
              <a:t> to object A.</a:t>
            </a:r>
          </a:p>
          <a:p>
            <a:endParaRPr lang="en-US"/>
          </a:p>
          <a:p>
            <a:r>
              <a:rPr lang="en-US" b="1"/>
              <a:t>Avoid using a weak reference to small objects because the reference may be as large or larger than the object.</a:t>
            </a:r>
          </a:p>
          <a:p>
            <a:endParaRPr lang="en-US"/>
          </a:p>
          <a:p>
            <a:r>
              <a:rPr lang="en-US"/>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122</a:t>
            </a:fld>
            <a:endParaRPr lang="en-US"/>
          </a:p>
        </p:txBody>
      </p:sp>
    </p:spTree>
    <p:extLst>
      <p:ext uri="{BB962C8B-B14F-4D97-AF65-F5344CB8AC3E}">
        <p14:creationId xmlns:p14="http://schemas.microsoft.com/office/powerpoint/2010/main" val="7071724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are some of the most expensive resources that applications use, and are often captured at high resolutions. </a:t>
            </a:r>
          </a:p>
          <a:p>
            <a:endParaRPr lang="en-US"/>
          </a:p>
          <a:p>
            <a:r>
              <a:rPr lang="en-US"/>
              <a:t>While this creates vibrant images full of detail, applications that display such images typically require more CPU usage to decode the image and more memory to store the decoded image. </a:t>
            </a:r>
          </a:p>
          <a:p>
            <a:pPr marL="171450" indent="-171450">
              <a:buFont typeface="Arial" panose="020B0604020202020204" pitchFamily="34" charset="0"/>
              <a:buChar char="•"/>
            </a:pPr>
            <a:r>
              <a:rPr lang="en-US"/>
              <a:t>It is wasteful to decode a high resolution image in memory when it will be scaled down for display. </a:t>
            </a:r>
          </a:p>
          <a:p>
            <a:endParaRPr lang="en-US"/>
          </a:p>
          <a:p>
            <a:r>
              <a:rPr lang="en-US"/>
              <a:t>Solution, reduce the CPU usage and memory footprint by creating multiple resolution versions of stored images that are close to the predicted display sizes. </a:t>
            </a:r>
          </a:p>
          <a:p>
            <a:endParaRPr lang="en-US"/>
          </a:p>
          <a:p>
            <a:r>
              <a:rPr lang="en-US"/>
              <a:t>For example, an image displayed in a list view should most likely be a lower resolution than an image displayed at full-screen. In addition, scaled down versions of high resolution images can be loaded in order to efficiently display them with minimal memory impact. For more information, see </a:t>
            </a:r>
            <a:r>
              <a:rPr lang="en-US">
                <a:hlinkClick r:id="rId3"/>
              </a:rPr>
              <a:t>Load Large Bitmaps Efficiently</a:t>
            </a:r>
            <a:r>
              <a:rPr lang="en-US"/>
              <a:t>.</a:t>
            </a:r>
          </a:p>
          <a:p>
            <a:endParaRPr lang="en-US"/>
          </a:p>
          <a:p>
            <a:r>
              <a:rPr lang="en-US"/>
              <a:t>Issues I’ve ran into in the past: </a:t>
            </a:r>
          </a:p>
          <a:p>
            <a:r>
              <a:rPr lang="en-US"/>
              <a:t>- Images</a:t>
            </a:r>
            <a:r>
              <a:rPr lang="en-US" baseline="0"/>
              <a:t> only in </a:t>
            </a:r>
            <a:r>
              <a:rPr lang="en-US" baseline="0" err="1"/>
              <a:t>drawable</a:t>
            </a:r>
            <a:r>
              <a:rPr lang="en-US" baseline="0"/>
              <a:t> (default to mdpi) folder – scaling up and down the size of the image</a:t>
            </a:r>
          </a:p>
          <a:p>
            <a:r>
              <a:rPr lang="en-US" baseline="0"/>
              <a:t>- Image rotations (via matrix) in Android </a:t>
            </a:r>
            <a:endParaRPr lang="en-US"/>
          </a:p>
          <a:p>
            <a:endParaRPr lang="en-US"/>
          </a:p>
          <a:p>
            <a:r>
              <a:rPr lang="en-US"/>
              <a:t>Regardless of the image resolution, displaying image resources can greatly increase the app's memory footprint. Therefore, they should only be created when required and should be released as soon as the application no longer requires them.</a:t>
            </a:r>
          </a:p>
        </p:txBody>
      </p:sp>
      <p:sp>
        <p:nvSpPr>
          <p:cNvPr id="4" name="Slide Number Placeholder 3"/>
          <p:cNvSpPr>
            <a:spLocks noGrp="1"/>
          </p:cNvSpPr>
          <p:nvPr>
            <p:ph type="sldNum" sz="quarter" idx="10"/>
          </p:nvPr>
        </p:nvSpPr>
        <p:spPr/>
        <p:txBody>
          <a:bodyPr/>
          <a:lstStyle/>
          <a:p>
            <a:fld id="{ABBD7D81-D864-B349-9FB4-613ED1F9D755}" type="slidenum">
              <a:rPr lang="en-US" smtClean="0"/>
              <a:t>123</a:t>
            </a:fld>
            <a:endParaRPr lang="en-US"/>
          </a:p>
        </p:txBody>
      </p:sp>
    </p:spTree>
    <p:extLst>
      <p:ext uri="{BB962C8B-B14F-4D97-AF65-F5344CB8AC3E}">
        <p14:creationId xmlns:p14="http://schemas.microsoft.com/office/powerpoint/2010/main" val="33221175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125</a:t>
            </a:fld>
            <a:endParaRPr lang="en-US"/>
          </a:p>
        </p:txBody>
      </p:sp>
    </p:spTree>
    <p:extLst>
      <p:ext uri="{BB962C8B-B14F-4D97-AF65-F5344CB8AC3E}">
        <p14:creationId xmlns:p14="http://schemas.microsoft.com/office/powerpoint/2010/main" val="6417386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126</a:t>
            </a:fld>
            <a:endParaRPr lang="en-US"/>
          </a:p>
        </p:txBody>
      </p:sp>
    </p:spTree>
    <p:extLst>
      <p:ext uri="{BB962C8B-B14F-4D97-AF65-F5344CB8AC3E}">
        <p14:creationId xmlns:p14="http://schemas.microsoft.com/office/powerpoint/2010/main" val="35346006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best practices are recommended when profiling an app:</a:t>
            </a:r>
          </a:p>
          <a:p>
            <a:pPr marL="171450" indent="-171450">
              <a:buFont typeface="Arial" panose="020B0604020202020204" pitchFamily="34" charset="0"/>
              <a:buChar char="•"/>
            </a:pPr>
            <a:r>
              <a:rPr lang="en-US"/>
              <a:t>Avoid profiling an application in a simulator, as the simulator may distort the application performance.</a:t>
            </a:r>
          </a:p>
          <a:p>
            <a:pPr marL="171450" indent="-171450">
              <a:buFont typeface="Arial" panose="020B0604020202020204" pitchFamily="34" charset="0"/>
              <a:buChar char="•"/>
            </a:pPr>
            <a:r>
              <a:rPr lang="en-US"/>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a:t>Close all other applications to ensure that the full impact of the application being profiled is being measured, rather than the other applications.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127</a:t>
            </a:fld>
            <a:endParaRPr lang="en-US"/>
          </a:p>
        </p:txBody>
      </p:sp>
    </p:spTree>
    <p:extLst>
      <p:ext uri="{BB962C8B-B14F-4D97-AF65-F5344CB8AC3E}">
        <p14:creationId xmlns:p14="http://schemas.microsoft.com/office/powerpoint/2010/main" val="8245375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https://developer.xamarin.com/guides/ios/deployment,_testing,_and_metrics/using_instruments_to_detect_native_leaks_using_markheap/</a:t>
            </a:r>
          </a:p>
          <a:p>
            <a:endParaRPr lang="en-US"/>
          </a:p>
          <a:p>
            <a:endParaRPr lang="en-US"/>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128</a:t>
            </a:fld>
            <a:endParaRPr lang="en-US"/>
          </a:p>
        </p:txBody>
      </p:sp>
    </p:spTree>
    <p:extLst>
      <p:ext uri="{BB962C8B-B14F-4D97-AF65-F5344CB8AC3E}">
        <p14:creationId xmlns:p14="http://schemas.microsoft.com/office/powerpoint/2010/main" val="19887027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err="1">
                <a:solidFill>
                  <a:schemeClr val="tx1"/>
                </a:solidFill>
                <a:effectLst/>
                <a:latin typeface="+mn-lt"/>
                <a:ea typeface="+mn-ea"/>
                <a:cs typeface="+mn-cs"/>
              </a:rPr>
              <a:t>Xamarin</a:t>
            </a:r>
            <a:r>
              <a:rPr lang="en-US" sz="1200" b="1" kern="1200">
                <a:solidFill>
                  <a:schemeClr val="tx1"/>
                </a:solidFill>
                <a:effectLst/>
                <a:latin typeface="+mn-lt"/>
                <a:ea typeface="+mn-ea"/>
                <a:cs typeface="+mn-cs"/>
              </a:rPr>
              <a:t> Profiler</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provides developers with a way to profile their </a:t>
            </a:r>
            <a:r>
              <a:rPr lang="en-US" sz="1200" kern="1200" err="1">
                <a:solidFill>
                  <a:schemeClr val="tx1"/>
                </a:solidFill>
                <a:effectLst/>
                <a:latin typeface="+mn-lt"/>
                <a:ea typeface="+mn-ea"/>
                <a:cs typeface="+mn-cs"/>
              </a:rPr>
              <a:t>Xamarin.Android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Xamarin.iOS</a:t>
            </a:r>
            <a:r>
              <a:rPr lang="en-US" sz="1200" kern="1200">
                <a:solidFill>
                  <a:schemeClr val="tx1"/>
                </a:solidFill>
                <a:effectLst/>
                <a:latin typeface="+mn-lt"/>
                <a:ea typeface="+mn-ea"/>
                <a:cs typeface="+mn-cs"/>
              </a:rPr>
              <a:t> applications from inside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Studio or Visual Studio. The profiler collects and displays information about the app, which can then be used by the developer to analyze an application’s behavior. There are a number of different ways to profile an application with 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namely memory profiling and statistical sampling. These are carried out through the Allocations and Time Profiler instruments respectively.</a:t>
            </a:r>
          </a:p>
          <a:p>
            <a:endParaRPr lang="en-US"/>
          </a:p>
          <a:p>
            <a:r>
              <a:rPr lang="en-US"/>
              <a:t>The Profiler shows</a:t>
            </a:r>
          </a:p>
          <a:p>
            <a:pPr marL="171450" indent="-171450">
              <a:buFont typeface="Arial" panose="020B0604020202020204" pitchFamily="34" charset="0"/>
              <a:buChar char="•"/>
            </a:pPr>
            <a:r>
              <a:rPr lang="en-US" baseline="0"/>
              <a:t>how CPU is allocated—which will reveal unneeded multiple instantiations of operations</a:t>
            </a:r>
          </a:p>
          <a:p>
            <a:pPr marL="171450" indent="-171450">
              <a:buFont typeface="Arial" panose="020B0604020202020204" pitchFamily="34" charset="0"/>
              <a:buChar char="•"/>
            </a:pPr>
            <a:r>
              <a:rPr lang="en-US" baseline="0"/>
              <a:t>How fast the code is running—and if the code is running slower than expected for the operation the reasons for this can be investigated and fixed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129</a:t>
            </a:fld>
            <a:endParaRPr lang="en-US"/>
          </a:p>
        </p:txBody>
      </p:sp>
    </p:spTree>
    <p:extLst>
      <p:ext uri="{BB962C8B-B14F-4D97-AF65-F5344CB8AC3E}">
        <p14:creationId xmlns:p14="http://schemas.microsoft.com/office/powerpoint/2010/main" val="3831168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130</a:t>
            </a:fld>
            <a:endParaRPr lang="en-US"/>
          </a:p>
        </p:txBody>
      </p:sp>
    </p:spTree>
    <p:extLst>
      <p:ext uri="{BB962C8B-B14F-4D97-AF65-F5344CB8AC3E}">
        <p14:creationId xmlns:p14="http://schemas.microsoft.com/office/powerpoint/2010/main" val="3783772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131</a:t>
            </a:fld>
            <a:endParaRPr lang="en-US"/>
          </a:p>
        </p:txBody>
      </p:sp>
    </p:spTree>
    <p:extLst>
      <p:ext uri="{BB962C8B-B14F-4D97-AF65-F5344CB8AC3E}">
        <p14:creationId xmlns:p14="http://schemas.microsoft.com/office/powerpoint/2010/main" val="20781890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132</a:t>
            </a:fld>
            <a:endParaRPr lang="en-US"/>
          </a:p>
        </p:txBody>
      </p:sp>
    </p:spTree>
    <p:extLst>
      <p:ext uri="{BB962C8B-B14F-4D97-AF65-F5344CB8AC3E}">
        <p14:creationId xmlns:p14="http://schemas.microsoft.com/office/powerpoint/2010/main" val="97339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Here we are using a </a:t>
            </a:r>
            <a:r>
              <a:rPr lang="en-US" b="1" baseline="0"/>
              <a:t>Task</a:t>
            </a:r>
            <a:r>
              <a:rPr lang="en-US" b="0" baseline="0"/>
              <a:t> that eventually returns a byte array. </a:t>
            </a:r>
          </a:p>
          <a:p>
            <a:endParaRPr lang="en-US" b="0" baseline="0"/>
          </a:p>
          <a:p>
            <a:r>
              <a:rPr lang="en-US" b="0" baseline="0"/>
              <a:t>We </a:t>
            </a:r>
            <a:r>
              <a:rPr lang="en-US" b="1" baseline="0"/>
              <a:t>call this a "future" </a:t>
            </a:r>
            <a:r>
              <a:rPr lang="en-US" b="0" baseline="0"/>
              <a:t>or, in some languages, a "</a:t>
            </a:r>
            <a:r>
              <a:rPr lang="en-US" b="1" baseline="0"/>
              <a:t>promise</a:t>
            </a:r>
            <a:r>
              <a:rPr lang="en-US" b="0" baseline="0"/>
              <a:t>" because we are promising to return a byte array in the future.</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a:p>
        </p:txBody>
      </p:sp>
    </p:spTree>
    <p:extLst>
      <p:ext uri="{BB962C8B-B14F-4D97-AF65-F5344CB8AC3E}">
        <p14:creationId xmlns:p14="http://schemas.microsoft.com/office/powerpoint/2010/main" val="1035696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Forms and iOS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Forms are a great tool but it is important for developers new to mobile development to know how to use them efficiently.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Examples:</a:t>
            </a:r>
          </a:p>
          <a:p>
            <a:pPr lvl="0"/>
            <a:r>
              <a:rPr lang="en-US" sz="1200" kern="1200">
                <a:solidFill>
                  <a:schemeClr val="tx1"/>
                </a:solidFill>
                <a:effectLst/>
                <a:latin typeface="+mn-lt"/>
                <a:ea typeface="+mn-ea"/>
                <a:cs typeface="+mn-cs"/>
              </a:rPr>
              <a:t>In iOS, reuse cells </a:t>
            </a:r>
          </a:p>
          <a:p>
            <a:pPr lvl="0"/>
            <a:r>
              <a:rPr lang="en-US" sz="1200" kern="1200">
                <a:solidFill>
                  <a:schemeClr val="tx1"/>
                </a:solidFill>
                <a:effectLst/>
                <a:latin typeface="+mn-lt"/>
                <a:ea typeface="+mn-ea"/>
                <a:cs typeface="+mn-cs"/>
              </a:rPr>
              <a:t>Reduce sub views because too many is too bulky</a:t>
            </a:r>
          </a:p>
          <a:p>
            <a:pPr lvl="0"/>
            <a:r>
              <a:rPr lang="en-US" sz="1200" kern="1200">
                <a:solidFill>
                  <a:schemeClr val="tx1"/>
                </a:solidFill>
                <a:effectLst/>
                <a:latin typeface="+mn-lt"/>
                <a:ea typeface="+mn-ea"/>
                <a:cs typeface="+mn-cs"/>
              </a:rPr>
              <a:t>Cache code that is complex and reusable. For example a view controller that isn’t going to change but is complex to build can be cached for reuse within the App and the cached version recalled instead of rebuilt.</a:t>
            </a:r>
          </a:p>
          <a:p>
            <a:pPr lvl="0"/>
            <a:r>
              <a:rPr lang="en-US" sz="1200" kern="1200">
                <a:solidFill>
                  <a:schemeClr val="tx1"/>
                </a:solidFill>
                <a:effectLst/>
                <a:latin typeface="+mn-lt"/>
                <a:ea typeface="+mn-ea"/>
                <a:cs typeface="+mn-cs"/>
              </a:rPr>
              <a:t>Image scaling and gradients—which are fine for PC apps can</a:t>
            </a:r>
            <a:r>
              <a:rPr lang="en-US" sz="1200" kern="1200" baseline="0">
                <a:solidFill>
                  <a:schemeClr val="tx1"/>
                </a:solidFill>
                <a:effectLst/>
                <a:latin typeface="+mn-lt"/>
                <a:ea typeface="+mn-ea"/>
                <a:cs typeface="+mn-cs"/>
              </a:rPr>
              <a:t> create performance </a:t>
            </a:r>
            <a:r>
              <a:rPr lang="en-US" sz="1200" kern="1200">
                <a:solidFill>
                  <a:schemeClr val="tx1"/>
                </a:solidFill>
                <a:effectLst/>
                <a:latin typeface="+mn-lt"/>
                <a:ea typeface="+mn-ea"/>
                <a:cs typeface="+mn-cs"/>
              </a:rPr>
              <a:t>problems on mobile devices so avoid the in mobile apps.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133</a:t>
            </a:fld>
            <a:endParaRPr lang="en-US"/>
          </a:p>
        </p:txBody>
      </p:sp>
    </p:spTree>
    <p:extLst>
      <p:ext uri="{BB962C8B-B14F-4D97-AF65-F5344CB8AC3E}">
        <p14:creationId xmlns:p14="http://schemas.microsoft.com/office/powerpoint/2010/main" val="3304986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About Layou</a:t>
            </a:r>
            <a:r>
              <a:rPr lang="en-US" sz="1200" kern="1200" baseline="0">
                <a:solidFill>
                  <a:schemeClr val="tx1"/>
                </a:solidFill>
                <a:effectLst/>
                <a:latin typeface="+mn-lt"/>
                <a:ea typeface="+mn-ea"/>
                <a:cs typeface="+mn-cs"/>
              </a:rPr>
              <a:t>t hierarchies in Android: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thinking about layouts-- Keep It Simple Sam!</a:t>
            </a:r>
          </a:p>
          <a:p>
            <a:r>
              <a:rPr lang="en-US" sz="1200" kern="1200">
                <a:solidFill>
                  <a:schemeClr val="tx1"/>
                </a:solidFill>
                <a:effectLst/>
                <a:latin typeface="+mn-lt"/>
                <a:ea typeface="+mn-ea"/>
                <a:cs typeface="+mn-cs"/>
              </a:rPr>
              <a:t>Your customers need to keep in mind they are building for mobile and even though there are lots of interesting things they can do with layouts.</a:t>
            </a:r>
          </a:p>
          <a:p>
            <a:r>
              <a:rPr lang="en-US" sz="1200" kern="1200">
                <a:solidFill>
                  <a:schemeClr val="tx1"/>
                </a:solidFill>
                <a:effectLst/>
                <a:latin typeface="+mn-lt"/>
                <a:ea typeface="+mn-ea"/>
                <a:cs typeface="+mn-cs"/>
              </a:rPr>
              <a:t>if they don’t stay simple, they are likely to cause lots of problems in app performance</a:t>
            </a:r>
          </a:p>
          <a:p>
            <a:r>
              <a:rPr lang="en-US" sz="1200" kern="1200">
                <a:solidFill>
                  <a:schemeClr val="tx1"/>
                </a:solidFill>
                <a:effectLst/>
                <a:latin typeface="+mn-lt"/>
                <a:ea typeface="+mn-ea"/>
                <a:cs typeface="+mn-cs"/>
              </a:rPr>
              <a:t>This is true of all</a:t>
            </a:r>
            <a:r>
              <a:rPr lang="en-US" sz="1200" kern="1200" baseline="0">
                <a:solidFill>
                  <a:schemeClr val="tx1"/>
                </a:solidFill>
                <a:effectLst/>
                <a:latin typeface="+mn-lt"/>
                <a:ea typeface="+mn-ea"/>
                <a:cs typeface="+mn-cs"/>
              </a:rPr>
              <a:t> parts of an Android App</a:t>
            </a:r>
            <a:r>
              <a:rPr lang="en-US" sz="1200" kern="1200">
                <a:solidFill>
                  <a:schemeClr val="tx1"/>
                </a:solidFill>
                <a:effectLst/>
                <a:latin typeface="+mn-lt"/>
                <a:ea typeface="+mn-ea"/>
                <a:cs typeface="+mn-cs"/>
              </a:rPr>
              <a:t> using layouts and images.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Put the images in the right place most efficiently</a:t>
            </a:r>
            <a:r>
              <a:rPr lang="en-US" sz="1200" kern="1200" baseline="0">
                <a:solidFill>
                  <a:schemeClr val="tx1"/>
                </a:solidFill>
                <a:effectLst/>
                <a:latin typeface="+mn-lt"/>
                <a:ea typeface="+mn-ea"/>
                <a:cs typeface="+mn-cs"/>
              </a:rPr>
              <a:t> accessible by the operation in the code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the images in the folder are  too big—can impact the memory so make sure they are the</a:t>
            </a:r>
            <a:r>
              <a:rPr lang="en-US" sz="1200" kern="1200" baseline="0">
                <a:solidFill>
                  <a:schemeClr val="tx1"/>
                </a:solidFill>
                <a:effectLst/>
                <a:latin typeface="+mn-lt"/>
                <a:ea typeface="+mn-ea"/>
                <a:cs typeface="+mn-cs"/>
              </a:rPr>
              <a:t> appropriate size for the use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Test on a wide variety of devices for Android</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134</a:t>
            </a:fld>
            <a:endParaRPr lang="en-US"/>
          </a:p>
        </p:txBody>
      </p:sp>
    </p:spTree>
    <p:extLst>
      <p:ext uri="{BB962C8B-B14F-4D97-AF65-F5344CB8AC3E}">
        <p14:creationId xmlns:p14="http://schemas.microsoft.com/office/powerpoint/2010/main" val="4091268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135</a:t>
            </a:fld>
            <a:endParaRPr lang="en-US"/>
          </a:p>
        </p:txBody>
      </p:sp>
    </p:spTree>
    <p:extLst>
      <p:ext uri="{BB962C8B-B14F-4D97-AF65-F5344CB8AC3E}">
        <p14:creationId xmlns:p14="http://schemas.microsoft.com/office/powerpoint/2010/main" val="35071043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142</a:t>
            </a:fld>
            <a:endParaRPr lang="en-US"/>
          </a:p>
        </p:txBody>
      </p:sp>
    </p:spTree>
    <p:extLst>
      <p:ext uri="{BB962C8B-B14F-4D97-AF65-F5344CB8AC3E}">
        <p14:creationId xmlns:p14="http://schemas.microsoft.com/office/powerpoint/2010/main" val="17776373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143</a:t>
            </a:fld>
            <a:endParaRPr lang="en-US"/>
          </a:p>
        </p:txBody>
      </p:sp>
    </p:spTree>
    <p:extLst>
      <p:ext uri="{BB962C8B-B14F-4D97-AF65-F5344CB8AC3E}">
        <p14:creationId xmlns:p14="http://schemas.microsoft.com/office/powerpoint/2010/main" val="7942620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144</a:t>
            </a:fld>
            <a:endParaRPr lang="en-US"/>
          </a:p>
        </p:txBody>
      </p:sp>
    </p:spTree>
    <p:extLst>
      <p:ext uri="{BB962C8B-B14F-4D97-AF65-F5344CB8AC3E}">
        <p14:creationId xmlns:p14="http://schemas.microsoft.com/office/powerpoint/2010/main" val="286682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By convention, the methods are named with an</a:t>
            </a:r>
            <a:r>
              <a:rPr lang="en-US" baseline="0"/>
              <a:t> </a:t>
            </a:r>
            <a:r>
              <a:rPr lang="en-US" b="1" baseline="0" err="1"/>
              <a:t>Async</a:t>
            </a:r>
            <a:r>
              <a:rPr lang="en-US" b="0" baseline="0"/>
              <a:t> suffix to indicate that they are asynchronous.</a:t>
            </a:r>
          </a:p>
          <a:p>
            <a:r>
              <a:rPr lang="en-US" b="0" baseline="0"/>
              <a:t>&gt; This is not enforced by the compiler but is good practice that is followed by the .NET framework types.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a:p>
        </p:txBody>
      </p:sp>
    </p:spTree>
    <p:extLst>
      <p:ext uri="{BB962C8B-B14F-4D97-AF65-F5344CB8AC3E}">
        <p14:creationId xmlns:p14="http://schemas.microsoft.com/office/powerpoint/2010/main" val="95987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Task</a:t>
            </a:r>
            <a:r>
              <a:rPr lang="en-US" baseline="0"/>
              <a:t> = asynchronous operation </a:t>
            </a:r>
            <a:endParaRPr lang="en-US"/>
          </a:p>
          <a:p>
            <a:endParaRPr lang="en-US"/>
          </a:p>
          <a:p>
            <a:r>
              <a:rPr lang="en-US"/>
              <a:t>The </a:t>
            </a:r>
            <a:r>
              <a:rPr lang="en-US" b="1"/>
              <a:t>Task</a:t>
            </a:r>
            <a:r>
              <a:rPr lang="en-US" b="1" baseline="0"/>
              <a:t> Parallel Library </a:t>
            </a:r>
            <a:r>
              <a:rPr lang="en-US"/>
              <a:t>API revolves around a class named </a:t>
            </a:r>
            <a:r>
              <a:rPr lang="en-US" b="1"/>
              <a:t>Task</a:t>
            </a:r>
            <a:r>
              <a:rPr lang="en-US"/>
              <a:t>.</a:t>
            </a:r>
            <a:r>
              <a:rPr lang="en-US" baseline="0"/>
              <a:t> </a:t>
            </a:r>
          </a:p>
          <a:p>
            <a:endParaRPr lang="en-US" baseline="0"/>
          </a:p>
          <a:p>
            <a:r>
              <a:rPr lang="en-US" baseline="0"/>
              <a:t>Put simply, </a:t>
            </a:r>
            <a:r>
              <a:rPr lang="en-US"/>
              <a:t>a </a:t>
            </a:r>
            <a:r>
              <a:rPr lang="en-US" b="1"/>
              <a:t>Task</a:t>
            </a:r>
            <a:r>
              <a:rPr lang="en-US"/>
              <a:t> represents a</a:t>
            </a:r>
            <a:r>
              <a:rPr lang="en-US" baseline="0"/>
              <a:t> unit of work that we'd like to be executed asynchronously.</a:t>
            </a:r>
          </a:p>
          <a:p>
            <a:endParaRPr lang="en-US" baseline="0"/>
          </a:p>
          <a:p>
            <a:r>
              <a:rPr lang="en-US" b="0" u="none" baseline="0"/>
              <a:t>We will use the Task Parallel Library to queue up individual tasks – each with an associated .NET delegate which points to the method you want to execute. The TPL includes it's own Task Scheduler which will then almost always schedule these tasks onto a pool of managed threads. </a:t>
            </a:r>
          </a:p>
          <a:p>
            <a:endParaRPr lang="en-US" b="0" u="none" baseline="0"/>
          </a:p>
          <a:p>
            <a:r>
              <a:rPr lang="en-US" b="0" u="none" baseline="0"/>
              <a:t>The default scheduler attempts to do this intelligently by looking at the available hardware resources and only creating new threads when absolutely necessary. However, one of the interesting things about the Task Parallel Library is the ability to introduce custom schedulers to provide your own scheduling logic – for example to ensure tasks run on specific threads, or to introduce a priority based scheduling algorithm.</a:t>
            </a:r>
          </a:p>
          <a:p>
            <a:endParaRPr lang="en-US" b="0" u="none" baseline="0"/>
          </a:p>
          <a:p>
            <a:endParaRPr lang="en-US" b="0" u="none"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a:p>
        </p:txBody>
      </p:sp>
    </p:spTree>
    <p:extLst>
      <p:ext uri="{BB962C8B-B14F-4D97-AF65-F5344CB8AC3E}">
        <p14:creationId xmlns:p14="http://schemas.microsoft.com/office/powerpoint/2010/main" val="2334548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Several ways to create CPU bound tasks and threads in .NET</a:t>
            </a:r>
          </a:p>
          <a:p>
            <a:r>
              <a:rPr lang="en-US" baseline="0"/>
              <a:t>	- Easiest way currently is to use the static </a:t>
            </a:r>
            <a:r>
              <a:rPr lang="en-US" b="1" baseline="0"/>
              <a:t>Task.Run</a:t>
            </a:r>
            <a:r>
              <a:rPr lang="en-US" baseline="0"/>
              <a:t> method. </a:t>
            </a:r>
          </a:p>
          <a:p>
            <a:r>
              <a:rPr lang="en-US" baseline="0"/>
              <a:t>	- Task.Run was added as part of .NET 4.5 as a single-step API to create and start tasks</a:t>
            </a:r>
            <a:r>
              <a:rPr lang="en-US" b="0" baseline="0"/>
              <a:t>. </a:t>
            </a:r>
          </a:p>
          <a:p>
            <a:endParaRPr lang="en-US" b="0" baseline="0"/>
          </a:p>
          <a:p>
            <a:r>
              <a:rPr lang="en-US" b="0" baseline="0"/>
              <a:t>This takes an </a:t>
            </a:r>
            <a:r>
              <a:rPr lang="en-US" b="1" baseline="0"/>
              <a:t>Action</a:t>
            </a:r>
            <a:r>
              <a:rPr lang="en-US" b="0" baseline="0"/>
              <a:t> delegate as the task constructor and returns the created task already started for you.</a:t>
            </a:r>
          </a:p>
          <a:p>
            <a:endParaRPr lang="en-US" b="0" baseline="0"/>
          </a:p>
          <a:p>
            <a:r>
              <a:rPr lang="en-US" b="0" baseline="0"/>
              <a:t>Since we most often want to start tasks immediately, this approach is a nice, convenient wrapper.</a:t>
            </a:r>
          </a:p>
          <a:p>
            <a:endParaRPr lang="en-US" b="0" baseline="0"/>
          </a:p>
          <a:p>
            <a:r>
              <a:rPr lang="en-US" b="0" baseline="0"/>
              <a:t>This then allows me to interact with that operation, I can check its state, get results from it when it's finished. I can even potentially ask it to cancel.</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a:p>
        </p:txBody>
      </p:sp>
    </p:spTree>
    <p:extLst>
      <p:ext uri="{BB962C8B-B14F-4D97-AF65-F5344CB8AC3E}">
        <p14:creationId xmlns:p14="http://schemas.microsoft.com/office/powerpoint/2010/main" val="2928613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Here's a</a:t>
            </a:r>
            <a:r>
              <a:rPr lang="en-US" baseline="0"/>
              <a:t> more graphical picture of this process.</a:t>
            </a:r>
          </a:p>
          <a:p>
            <a:endParaRPr lang="en-US" baseline="0"/>
          </a:p>
          <a:p>
            <a:r>
              <a:rPr lang="en-US" baseline="0"/>
              <a:t>The UI thread calls </a:t>
            </a:r>
            <a:r>
              <a:rPr lang="en-US" b="1" baseline="0" err="1"/>
              <a:t>Task.Start</a:t>
            </a:r>
            <a:r>
              <a:rPr lang="en-US" baseline="0"/>
              <a:t>, which schedules a worker thread from the thread pool. That thread will call the </a:t>
            </a:r>
            <a:r>
              <a:rPr lang="en-US" b="1" baseline="0" err="1"/>
              <a:t>SomeLongOperation</a:t>
            </a:r>
            <a:r>
              <a:rPr lang="en-US" b="0" baseline="0"/>
              <a:t> method and execute it potentially in parallel to the UI thread if we have multiple cores, or switch back and forth between the two threads if we only have one core. Either way, both threads will make forward progress, until at some point </a:t>
            </a:r>
            <a:r>
              <a:rPr lang="en-US" b="1" err="1">
                <a:solidFill>
                  <a:srgbClr val="000000"/>
                </a:solidFill>
                <a:latin typeface="Consolas" charset="0"/>
              </a:rPr>
              <a:t>SomeLongOperation</a:t>
            </a:r>
            <a:r>
              <a:rPr lang="en-US">
                <a:solidFill>
                  <a:srgbClr val="000000"/>
                </a:solidFill>
                <a:latin typeface="Consolas" charset="0"/>
              </a:rPr>
              <a:t> </a:t>
            </a:r>
            <a:r>
              <a:rPr lang="en-US" b="0" baseline="0"/>
              <a:t>finishes it's work and returns from the method.</a:t>
            </a:r>
          </a:p>
          <a:p>
            <a:endParaRPr lang="en-US" b="0" baseline="0"/>
          </a:p>
          <a:p>
            <a:r>
              <a:rPr lang="en-US" b="0" baseline="0"/>
              <a:t>And then the assigned thread returns back to the thread pool. </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a:p>
        </p:txBody>
      </p:sp>
    </p:spTree>
    <p:extLst>
      <p:ext uri="{BB962C8B-B14F-4D97-AF65-F5344CB8AC3E}">
        <p14:creationId xmlns:p14="http://schemas.microsoft.com/office/powerpoint/2010/main" val="14201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often want to return a</a:t>
            </a:r>
            <a:r>
              <a:rPr lang="en-US" baseline="0"/>
              <a:t> result from our CPU-bound operations. </a:t>
            </a:r>
            <a:r>
              <a:rPr lang="en-US"/>
              <a:t>That's the purpose of </a:t>
            </a:r>
            <a:r>
              <a:rPr lang="en-US" b="1"/>
              <a:t>Task&lt;T&gt;</a:t>
            </a:r>
            <a:r>
              <a:rPr lang="en-US"/>
              <a:t>.</a:t>
            </a:r>
          </a:p>
          <a:p>
            <a:r>
              <a:rPr lang="en-US"/>
              <a:t>&gt;</a:t>
            </a:r>
            <a:r>
              <a:rPr lang="en-US" baseline="0"/>
              <a:t> Derives from Task</a:t>
            </a:r>
          </a:p>
          <a:p>
            <a:r>
              <a:rPr lang="en-US" baseline="0"/>
              <a:t>&gt; Adds a </a:t>
            </a:r>
            <a:r>
              <a:rPr lang="en-US" b="1" baseline="0"/>
              <a:t>Result</a:t>
            </a:r>
            <a:r>
              <a:rPr lang="en-US" b="0" baseline="0"/>
              <a:t> property of type </a:t>
            </a:r>
            <a:r>
              <a:rPr lang="en-US" b="1" baseline="0"/>
              <a:t>T</a:t>
            </a:r>
          </a:p>
          <a:p>
            <a:r>
              <a:rPr lang="en-US" b="0" baseline="0"/>
              <a:t>&gt; Allows a single value to be </a:t>
            </a:r>
            <a:r>
              <a:rPr lang="en-US" b="0" i="1" baseline="0"/>
              <a:t>returned</a:t>
            </a:r>
            <a:r>
              <a:rPr lang="en-US" b="0" i="0" baseline="0"/>
              <a:t> from the Task.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a:p>
        </p:txBody>
      </p:sp>
    </p:spTree>
    <p:extLst>
      <p:ext uri="{BB962C8B-B14F-4D97-AF65-F5344CB8AC3E}">
        <p14:creationId xmlns:p14="http://schemas.microsoft.com/office/powerpoint/2010/main" val="247154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populate the</a:t>
            </a:r>
            <a:r>
              <a:rPr lang="en-US" baseline="0"/>
              <a:t> </a:t>
            </a:r>
            <a:r>
              <a:rPr lang="en-US" b="1" baseline="0"/>
              <a:t>Result</a:t>
            </a:r>
            <a:r>
              <a:rPr lang="en-US" b="0" baseline="0"/>
              <a:t> property by returning a value from our delegate handler.</a:t>
            </a:r>
          </a:p>
          <a:p>
            <a:r>
              <a:rPr lang="en-US" b="0" baseline="0"/>
              <a:t>&gt; </a:t>
            </a:r>
            <a:r>
              <a:rPr lang="en-US" b="0" baseline="0" err="1"/>
              <a:t>Task.Run</a:t>
            </a:r>
            <a:r>
              <a:rPr lang="en-US" b="0" baseline="0"/>
              <a:t> (and Task&lt;T&gt; constructor) can take a </a:t>
            </a:r>
            <a:r>
              <a:rPr lang="en-US" b="1" baseline="0" err="1"/>
              <a:t>Func</a:t>
            </a:r>
            <a:r>
              <a:rPr lang="en-US" b="1" baseline="0"/>
              <a:t>&lt;T&gt;</a:t>
            </a:r>
            <a:r>
              <a:rPr lang="en-US" b="0" baseline="0"/>
              <a:t> instead of an action.</a:t>
            </a:r>
          </a:p>
          <a:p>
            <a:r>
              <a:rPr lang="en-US" b="0" baseline="0"/>
              <a:t>&gt; Task constructor can also take a </a:t>
            </a:r>
            <a:r>
              <a:rPr lang="en-US" b="0" baseline="0" err="1"/>
              <a:t>Func</a:t>
            </a:r>
            <a:r>
              <a:rPr lang="en-US" b="0" baseline="0"/>
              <a:t>&lt;T,R&gt; to pass an object parameter.</a:t>
            </a:r>
          </a:p>
          <a:p>
            <a:endParaRPr lang="en-US" b="0" baseline="0"/>
          </a:p>
          <a:p>
            <a:r>
              <a:rPr lang="en-US" b="0" baseline="0"/>
              <a:t>Final result from the delegate method is used to populate the </a:t>
            </a:r>
            <a:r>
              <a:rPr lang="en-US" b="1" baseline="0"/>
              <a:t>Result</a:t>
            </a:r>
            <a:r>
              <a:rPr lang="en-US" b="0" baseline="0"/>
              <a:t> property.</a:t>
            </a:r>
          </a:p>
          <a:p>
            <a:r>
              <a:rPr lang="en-US" b="0" baseline="0"/>
              <a:t>&gt; Cannot set </a:t>
            </a:r>
            <a:r>
              <a:rPr lang="en-US" b="1" baseline="0"/>
              <a:t>Result</a:t>
            </a:r>
            <a:r>
              <a:rPr lang="en-US" b="0" baseline="0"/>
              <a:t> property yourself.</a:t>
            </a:r>
          </a:p>
          <a:p>
            <a:endParaRPr lang="en-US" b="0" baseline="0"/>
          </a:p>
          <a:p>
            <a:r>
              <a:rPr lang="en-US" b="0" baseline="0"/>
              <a:t>When you access </a:t>
            </a:r>
            <a:r>
              <a:rPr lang="en-US" b="1" baseline="0"/>
              <a:t>Result</a:t>
            </a:r>
            <a:r>
              <a:rPr lang="en-US" b="0" baseline="0"/>
              <a:t> (getter), it will return the final value. </a:t>
            </a:r>
          </a:p>
          <a:p>
            <a:r>
              <a:rPr lang="en-US" b="0" baseline="0"/>
              <a:t>If the Task is </a:t>
            </a:r>
            <a:r>
              <a:rPr lang="en-US" b="0" i="1" baseline="0"/>
              <a:t>not</a:t>
            </a:r>
            <a:r>
              <a:rPr lang="en-US" b="0" i="0" baseline="0"/>
              <a:t> finished, </a:t>
            </a:r>
            <a:r>
              <a:rPr lang="en-US" b="1" i="0" baseline="0"/>
              <a:t>Result</a:t>
            </a:r>
            <a:r>
              <a:rPr lang="en-US" b="0" i="0" baseline="0"/>
              <a:t> will block the caller and wait on the Task to complete which is not desirable when you are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a:p>
        </p:txBody>
      </p:sp>
    </p:spTree>
    <p:extLst>
      <p:ext uri="{BB962C8B-B14F-4D97-AF65-F5344CB8AC3E}">
        <p14:creationId xmlns:p14="http://schemas.microsoft.com/office/powerpoint/2010/main" val="182597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335982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Again, we will use </a:t>
            </a:r>
            <a:r>
              <a:rPr lang="en-US" err="1"/>
              <a:t>async</a:t>
            </a:r>
            <a:r>
              <a:rPr lang="en-US"/>
              <a:t>/await to fix</a:t>
            </a:r>
            <a:r>
              <a:rPr lang="en-US" baseline="0"/>
              <a:t> this.</a:t>
            </a:r>
          </a:p>
          <a:p>
            <a:endParaRPr lang="en-US" baseline="0"/>
          </a:p>
          <a:p>
            <a:r>
              <a:rPr lang="en-US" baseline="0"/>
              <a:t>Await will pull the </a:t>
            </a:r>
            <a:r>
              <a:rPr lang="en-US" b="1" baseline="0"/>
              <a:t>Result</a:t>
            </a:r>
            <a:r>
              <a:rPr lang="en-US" b="0" baseline="0"/>
              <a:t> property from the task automatically if it's a </a:t>
            </a:r>
            <a:r>
              <a:rPr lang="en-US" b="1" baseline="0"/>
              <a:t>Task&lt;T&gt;</a:t>
            </a:r>
            <a:r>
              <a:rPr lang="en-US" b="0" baseline="0"/>
              <a:t>.</a:t>
            </a:r>
          </a:p>
          <a:p>
            <a:r>
              <a:rPr lang="en-US" b="0" baseline="0"/>
              <a:t>&gt; Will return back to the caller if result is not available yet</a:t>
            </a:r>
          </a:p>
          <a:p>
            <a:r>
              <a:rPr lang="en-US" b="0" baseline="0"/>
              <a:t>&gt; and then continue execution once task is finished.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a:p>
        </p:txBody>
      </p:sp>
    </p:spTree>
    <p:extLst>
      <p:ext uri="{BB962C8B-B14F-4D97-AF65-F5344CB8AC3E}">
        <p14:creationId xmlns:p14="http://schemas.microsoft.com/office/powerpoint/2010/main" val="33017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Keep</a:t>
            </a:r>
            <a:r>
              <a:rPr lang="en-US" baseline="0"/>
              <a:t> in mind that </a:t>
            </a:r>
            <a:r>
              <a:rPr lang="en-US" b="1" baseline="0"/>
              <a:t>await</a:t>
            </a:r>
            <a:r>
              <a:rPr lang="en-US" b="0" baseline="0"/>
              <a:t> does not know anything about how the operation will be completed. It does not create a thread, or even require a thread be used. The </a:t>
            </a:r>
            <a:r>
              <a:rPr lang="en-US" b="0" baseline="0" err="1"/>
              <a:t>awaitable</a:t>
            </a:r>
            <a:r>
              <a:rPr lang="en-US" b="0" baseline="0"/>
              <a:t> operation </a:t>
            </a:r>
            <a:r>
              <a:rPr lang="en-US" b="0" i="1" baseline="0"/>
              <a:t>might</a:t>
            </a:r>
            <a:r>
              <a:rPr lang="en-US" b="0" i="0" baseline="0"/>
              <a:t> use a thread, or it might use some other technique.</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Await doesn't really care about the details – it's really only interested in coordinating the work – ensuring that the statements which follow are not executed until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is completed. </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How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performs the </a:t>
            </a:r>
            <a:r>
              <a:rPr lang="en-US" sz="1200" kern="1200" baseline="0" err="1">
                <a:solidFill>
                  <a:schemeClr val="tx1"/>
                </a:solidFill>
                <a:effectLst/>
                <a:ea typeface="ＭＳ Ｐゴシック" charset="0"/>
                <a:cs typeface="ＭＳ Ｐゴシック" charset="0"/>
              </a:rPr>
              <a:t>async</a:t>
            </a:r>
            <a:r>
              <a:rPr lang="en-US" sz="1200" kern="1200" baseline="0">
                <a:solidFill>
                  <a:schemeClr val="tx1"/>
                </a:solidFill>
                <a:effectLst/>
                <a:ea typeface="ＭＳ Ｐゴシック" charset="0"/>
                <a:cs typeface="ＭＳ Ｐゴシック" charset="0"/>
              </a:rPr>
              <a:t> operation doesn't matter at all.</a:t>
            </a:r>
            <a:endParaRPr lang="en-US"/>
          </a:p>
          <a:p>
            <a:endParaRPr lang="en-US"/>
          </a:p>
          <a:p>
            <a:r>
              <a:rPr lang="en-US"/>
              <a:t>Here's a quick example. This code will compile perfectly,</a:t>
            </a:r>
            <a:r>
              <a:rPr lang="en-US" baseline="0"/>
              <a:t> and it applies </a:t>
            </a:r>
            <a:r>
              <a:rPr lang="en-US" baseline="0" err="1"/>
              <a:t>async</a:t>
            </a:r>
            <a:r>
              <a:rPr lang="en-US" baseline="0"/>
              <a:t> and await properly to the methods.</a:t>
            </a:r>
          </a:p>
          <a:p>
            <a:endParaRPr lang="en-US" baseline="0"/>
          </a:p>
          <a:p>
            <a:r>
              <a:rPr lang="en-US" b="1" u="sng" baseline="0"/>
              <a:t>[Next]</a:t>
            </a:r>
          </a:p>
          <a:p>
            <a:r>
              <a:rPr lang="en-US" baseline="0"/>
              <a:t>The </a:t>
            </a:r>
            <a:r>
              <a:rPr lang="en-US" b="1" err="1"/>
              <a:t>RunWorkAsync</a:t>
            </a:r>
            <a:r>
              <a:rPr lang="en-US"/>
              <a:t> </a:t>
            </a:r>
            <a:r>
              <a:rPr lang="en-US" b="0" baseline="0"/>
              <a:t>method returns an </a:t>
            </a:r>
            <a:r>
              <a:rPr lang="en-US" b="0" baseline="0" err="1"/>
              <a:t>awaitable</a:t>
            </a:r>
            <a:r>
              <a:rPr lang="en-US" b="0" baseline="0"/>
              <a:t> through the </a:t>
            </a:r>
            <a:r>
              <a:rPr lang="en-US" b="0" baseline="0" err="1"/>
              <a:t>async</a:t>
            </a:r>
            <a:r>
              <a:rPr lang="en-US" b="0" baseline="0"/>
              <a:t> keyword being applied - however it will execute the work s</a:t>
            </a:r>
            <a:r>
              <a:rPr lang="en-US" baseline="0"/>
              <a:t>ynchronously and lock up our UI when we execute this code.</a:t>
            </a:r>
          </a:p>
          <a:p>
            <a:endParaRPr lang="en-US" baseline="0"/>
          </a:p>
          <a:p>
            <a:r>
              <a:rPr lang="en-US" b="1" u="sng" baseline="0"/>
              <a:t>[Instructor Notes:]</a:t>
            </a:r>
          </a:p>
          <a:p>
            <a:r>
              <a:rPr lang="en-US" b="0" u="none" baseline="0"/>
              <a:t>See: http://</a:t>
            </a:r>
            <a:r>
              <a:rPr lang="en-US" b="0" u="none" baseline="0" err="1"/>
              <a:t>blog.stephencleary.com</a:t>
            </a:r>
            <a:r>
              <a:rPr lang="en-US" b="0" u="none" baseline="0"/>
              <a:t>/2012/02/</a:t>
            </a:r>
            <a:r>
              <a:rPr lang="en-US" b="0" u="none" baseline="0" err="1"/>
              <a:t>async</a:t>
            </a:r>
            <a:r>
              <a:rPr lang="en-US" b="0" u="none" baseline="0"/>
              <a:t>-and-</a:t>
            </a:r>
            <a:r>
              <a:rPr lang="en-US" b="0" u="none" baseline="0" err="1"/>
              <a:t>await.html</a:t>
            </a:r>
            <a:r>
              <a:rPr lang="en-US" b="0" u="none" baseline="0"/>
              <a:t> for a nice summary of this.</a:t>
            </a:r>
          </a:p>
          <a:p>
            <a:endParaRPr lang="en-US" b="0" u="none"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a:p>
        </p:txBody>
      </p:sp>
    </p:spTree>
    <p:extLst>
      <p:ext uri="{BB962C8B-B14F-4D97-AF65-F5344CB8AC3E}">
        <p14:creationId xmlns:p14="http://schemas.microsoft.com/office/powerpoint/2010/main" val="343128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Instead, we need to get our </a:t>
            </a:r>
            <a:r>
              <a:rPr lang="en-US" b="1" err="1"/>
              <a:t>RunWorkAsync</a:t>
            </a:r>
            <a:r>
              <a:rPr lang="en-US"/>
              <a:t> method to run the code as</a:t>
            </a:r>
            <a:r>
              <a:rPr lang="en-US" baseline="0"/>
              <a:t> on another thread using a Task. If you're not familiar with tasks, that's ok. In short, </a:t>
            </a:r>
            <a:r>
              <a:rPr lang="en-US" b="1" baseline="0"/>
              <a:t>Task.Run</a:t>
            </a:r>
            <a:r>
              <a:rPr lang="en-US" baseline="0"/>
              <a:t> will execute the passed delegate on another thread and return you an </a:t>
            </a:r>
            <a:r>
              <a:rPr lang="en-US" baseline="0" err="1"/>
              <a:t>awaitable</a:t>
            </a:r>
            <a:r>
              <a:rPr lang="en-US" baseline="0"/>
              <a:t> operation in the form of a new </a:t>
            </a:r>
            <a:r>
              <a:rPr lang="en-US" b="1" baseline="0"/>
              <a:t>Task</a:t>
            </a:r>
            <a:r>
              <a:rPr lang="en-US" baseline="0"/>
              <a:t>. </a:t>
            </a:r>
          </a:p>
          <a:p>
            <a:endParaRPr lang="en-US" baseline="0"/>
          </a:p>
          <a:p>
            <a:r>
              <a:rPr lang="en-US" baseline="0"/>
              <a:t>This makes our routine truly asynchronous. Notice that we are applying the async and await keywords here, this is fairly common but is actually unnecessary in this case because we are not executing any code after the work – in this case we are simply returning from the method.</a:t>
            </a:r>
          </a:p>
          <a:p>
            <a:endParaRPr lang="en-US" baseline="0"/>
          </a:p>
          <a:p>
            <a:r>
              <a:rPr lang="en-US" baseline="0"/>
              <a:t>So a better way to structure this when you are ending on the async code is to do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a:p>
        </p:txBody>
      </p:sp>
    </p:spTree>
    <p:extLst>
      <p:ext uri="{BB962C8B-B14F-4D97-AF65-F5344CB8AC3E}">
        <p14:creationId xmlns:p14="http://schemas.microsoft.com/office/powerpoint/2010/main" val="213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We can remove the </a:t>
            </a:r>
            <a:r>
              <a:rPr lang="en-US" baseline="0" err="1"/>
              <a:t>async</a:t>
            </a:r>
            <a:r>
              <a:rPr lang="en-US" baseline="0"/>
              <a:t> and await off our </a:t>
            </a:r>
            <a:r>
              <a:rPr lang="en-US" b="1"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 </a:t>
            </a:r>
            <a:r>
              <a:rPr lang="en-US" b="0" baseline="0"/>
              <a:t>method. We simply return the </a:t>
            </a:r>
            <a:r>
              <a:rPr lang="en-US" b="0" baseline="0" err="1"/>
              <a:t>awaitable</a:t>
            </a:r>
            <a:r>
              <a:rPr lang="en-US" b="0" baseline="0"/>
              <a:t> expression directly which allows the caller to use await to work with it.</a:t>
            </a:r>
          </a:p>
          <a:p>
            <a:endParaRPr lang="en-US"/>
          </a:p>
          <a:p>
            <a:r>
              <a:rPr lang="en-US"/>
              <a:t>The key takeaway</a:t>
            </a:r>
            <a:r>
              <a:rPr lang="en-US" baseline="0"/>
              <a:t> here is that </a:t>
            </a:r>
            <a:r>
              <a:rPr lang="en-US" b="1" baseline="0"/>
              <a:t>await</a:t>
            </a:r>
            <a:r>
              <a:rPr lang="en-US" baseline="0"/>
              <a:t> is all about </a:t>
            </a:r>
            <a:r>
              <a:rPr lang="en-US" i="1" baseline="0"/>
              <a:t>composing</a:t>
            </a:r>
            <a:r>
              <a:rPr lang="en-US" baseline="0"/>
              <a:t> and </a:t>
            </a:r>
            <a:r>
              <a:rPr lang="en-US" i="1" baseline="0"/>
              <a:t>managing</a:t>
            </a:r>
            <a:r>
              <a:rPr lang="en-US" baseline="0"/>
              <a:t> the asynchronous operations so you can write more understandable code. It does not actually cause your code to be asynchronous – that's up to the </a:t>
            </a:r>
            <a:r>
              <a:rPr lang="en-US" baseline="0" err="1"/>
              <a:t>awaitable</a:t>
            </a:r>
            <a:r>
              <a:rPr lang="en-US" baseline="0"/>
              <a:t> expressions you are using await on.</a:t>
            </a: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a:p>
        </p:txBody>
      </p:sp>
    </p:spTree>
    <p:extLst>
      <p:ext uri="{BB962C8B-B14F-4D97-AF65-F5344CB8AC3E}">
        <p14:creationId xmlns:p14="http://schemas.microsoft.com/office/powerpoint/2010/main" val="123901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Remember from our earlier</a:t>
            </a:r>
            <a:r>
              <a:rPr lang="en-US" baseline="0"/>
              <a:t> example that await causes our methods to pause forward execution until the asynchronous operation has completed.</a:t>
            </a:r>
          </a:p>
          <a:p>
            <a:endParaRPr lang="en-US" baseline="0"/>
          </a:p>
          <a:p>
            <a:r>
              <a:rPr lang="en-US" baseline="0"/>
              <a:t>Since we don't want to block the thread and wait on those results, we need to the thread doing </a:t>
            </a:r>
            <a:r>
              <a:rPr lang="en-US" i="1" baseline="0"/>
              <a:t>something. </a:t>
            </a:r>
            <a:r>
              <a:rPr lang="en-US" i="0" baseline="0"/>
              <a:t>That something is to return back to the caller of the method using </a:t>
            </a:r>
            <a:r>
              <a:rPr lang="en-US" i="0" baseline="0" err="1"/>
              <a:t>async</a:t>
            </a:r>
            <a:r>
              <a:rPr lang="en-US" i="0" baseline="0"/>
              <a:t> and await and continue executing code from there. This can be a little hard to visualize, so let's walk through an example.</a:t>
            </a:r>
          </a:p>
          <a:p>
            <a:endParaRPr lang="en-US" i="0" baseline="0"/>
          </a:p>
          <a:p>
            <a:r>
              <a:rPr lang="en-US" b="1" i="0" u="sng" baseline="0"/>
              <a:t>[Next]</a:t>
            </a:r>
            <a:r>
              <a:rPr lang="en-US" b="0" i="0" u="none" baseline="0"/>
              <a:t> Let's</a:t>
            </a:r>
            <a:r>
              <a:rPr lang="en-US" i="0" baseline="0"/>
              <a:t> start in a Button Click method. This is called on the UI or main thread of our app. </a:t>
            </a:r>
          </a:p>
          <a:p>
            <a:r>
              <a:rPr lang="en-US" i="0" baseline="0"/>
              <a:t>It will begin executing statements to adjust the UI.</a:t>
            </a:r>
          </a:p>
          <a:p>
            <a:r>
              <a:rPr lang="en-US" b="1" i="0" u="sng" baseline="0"/>
              <a:t>[Next]</a:t>
            </a:r>
            <a:r>
              <a:rPr lang="en-US" i="0" baseline="0"/>
              <a:t> Then it calls a method: </a:t>
            </a:r>
            <a:r>
              <a:rPr lang="en-US" b="1" i="0" baseline="0" err="1"/>
              <a:t>ReadFromUrlAsync</a:t>
            </a:r>
            <a:endParaRPr lang="en-US" b="1" i="0" baseline="0"/>
          </a:p>
          <a:p>
            <a:r>
              <a:rPr lang="en-US" b="1" i="0" u="sng" baseline="0"/>
              <a:t>[Next]</a:t>
            </a:r>
            <a:r>
              <a:rPr lang="en-US" i="0" baseline="0"/>
              <a:t> That method will create a new </a:t>
            </a:r>
            <a:r>
              <a:rPr lang="en-US" b="1" i="0" baseline="0" err="1"/>
              <a:t>WebClient</a:t>
            </a:r>
            <a:r>
              <a:rPr lang="en-US" i="0" baseline="0"/>
              <a:t> object.</a:t>
            </a:r>
          </a:p>
          <a:p>
            <a:r>
              <a:rPr lang="en-US" b="1" i="0" u="sng" baseline="0"/>
              <a:t>[Next]</a:t>
            </a:r>
            <a:r>
              <a:rPr lang="en-US" i="0" baseline="0"/>
              <a:t> Then it calls a method to download some data asynchronously. </a:t>
            </a:r>
          </a:p>
          <a:p>
            <a:r>
              <a:rPr lang="en-US" i="0" baseline="0"/>
              <a:t>This method returns a Task which we use the </a:t>
            </a:r>
            <a:r>
              <a:rPr lang="en-US" b="1" i="0" baseline="0"/>
              <a:t>await</a:t>
            </a:r>
            <a:r>
              <a:rPr lang="en-US" i="0" baseline="0"/>
              <a:t> keyword on. We cannot continue forward execution in this method, so it returns a </a:t>
            </a:r>
            <a:r>
              <a:rPr lang="en-US" b="1" i="0" baseline="0"/>
              <a:t>Task</a:t>
            </a:r>
            <a:r>
              <a:rPr lang="en-US" i="0" baseline="0"/>
              <a:t> back to the caller method – </a:t>
            </a:r>
            <a:r>
              <a:rPr lang="en-US" b="1" i="0" baseline="0" err="1"/>
              <a:t>OnClick</a:t>
            </a:r>
            <a:r>
              <a:rPr lang="en-US" i="0" baseline="0"/>
              <a:t> in this case.</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a:p>
        </p:txBody>
      </p:sp>
    </p:spTree>
    <p:extLst>
      <p:ext uri="{BB962C8B-B14F-4D97-AF65-F5344CB8AC3E}">
        <p14:creationId xmlns:p14="http://schemas.microsoft.com/office/powerpoint/2010/main" val="147638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Once</a:t>
            </a:r>
            <a:r>
              <a:rPr lang="en-US" baseline="0"/>
              <a:t> we return, notice we've got an </a:t>
            </a:r>
            <a:r>
              <a:rPr lang="en-US" b="1" baseline="0"/>
              <a:t>await</a:t>
            </a:r>
            <a:r>
              <a:rPr lang="en-US" b="0" baseline="0"/>
              <a:t> on this call here as well – that again means we cannot continue forward execution on this method either, so the UI thread then returns back to the operating system that reported the click.</a:t>
            </a:r>
          </a:p>
          <a:p>
            <a:endParaRPr lang="en-US" b="0" baseline="0"/>
          </a:p>
          <a:p>
            <a:r>
              <a:rPr lang="en-US" b="0" baseline="0"/>
              <a:t>At this point, we are doing some I/O operations and neither method has actually finished all the code.</a:t>
            </a:r>
          </a:p>
          <a:p>
            <a:r>
              <a:rPr lang="en-US" b="0" baseline="0"/>
              <a:t>&gt; The I/O is being done asynchronously</a:t>
            </a:r>
          </a:p>
          <a:p>
            <a:r>
              <a:rPr lang="en-US" b="0" baseline="0"/>
              <a:t>&gt; Our UI (main) thread is doing more UI things – keeping our UI alive and responding to additional user activity.</a:t>
            </a:r>
          </a:p>
          <a:p>
            <a:endParaRPr lang="en-US" b="0" baseline="0"/>
          </a:p>
          <a:p>
            <a:r>
              <a:rPr lang="en-US" b="1" u="sng" baseline="0"/>
              <a:t>[Next]</a:t>
            </a:r>
          </a:p>
          <a:p>
            <a:r>
              <a:rPr lang="en-US" b="0" baseline="0"/>
              <a:t>At some point, the I/O will complete, and when it does, the UI (main) thread will </a:t>
            </a:r>
            <a:r>
              <a:rPr lang="en-US" b="0" i="1" baseline="0"/>
              <a:t>return</a:t>
            </a:r>
            <a:r>
              <a:rPr lang="en-US" b="0" i="0" baseline="0"/>
              <a:t> back to the </a:t>
            </a:r>
            <a:r>
              <a:rPr lang="en-US" b="1" i="0" baseline="0" err="1"/>
              <a:t>ReadFromUrlAsync</a:t>
            </a:r>
            <a:r>
              <a:rPr lang="en-US" b="0" i="0" baseline="0"/>
              <a:t> method to finish the method. It will take the data result and get a string from it.</a:t>
            </a:r>
          </a:p>
          <a:p>
            <a:endParaRPr lang="en-US" b="0" i="0" baseline="0"/>
          </a:p>
          <a:p>
            <a:r>
              <a:rPr lang="en-US" b="1" i="0" u="sng" baseline="0"/>
              <a:t>[Next]</a:t>
            </a:r>
            <a:r>
              <a:rPr lang="en-US" b="0" i="0" baseline="0"/>
              <a:t> and load the data into the UI or process it in some fashion.</a:t>
            </a:r>
          </a:p>
          <a:p>
            <a:endParaRPr lang="en-US" b="0" i="0" baseline="0"/>
          </a:p>
          <a:p>
            <a:r>
              <a:rPr lang="en-US" b="1" i="0" u="sng" baseline="0"/>
              <a:t>[Next]</a:t>
            </a:r>
            <a:r>
              <a:rPr lang="en-US" b="0" i="0" baseline="0"/>
              <a:t> That finishes the execution of this method and the thread returns back to the operating system.</a:t>
            </a:r>
          </a:p>
          <a:p>
            <a:endParaRPr lang="en-US" b="0" i="0" baseline="0"/>
          </a:p>
          <a:p>
            <a:r>
              <a:rPr lang="en-US" b="0" i="0" baseline="0"/>
              <a:t>However, this also completed the </a:t>
            </a:r>
            <a:r>
              <a:rPr lang="en-US" b="1" i="0" baseline="0"/>
              <a:t>Task</a:t>
            </a:r>
            <a:r>
              <a:rPr lang="en-US" b="0" i="0" baseline="0"/>
              <a:t> we returned back to </a:t>
            </a:r>
            <a:r>
              <a:rPr lang="en-US" b="1" i="0" baseline="0" err="1"/>
              <a:t>OnClick</a:t>
            </a:r>
            <a:r>
              <a:rPr lang="en-US" b="0" i="0" baseline="0"/>
              <a:t> to represent this method finishing and because we used the await keyword on the task, that will cause the UI (main) thread to return back to our </a:t>
            </a:r>
            <a:r>
              <a:rPr lang="en-US" b="1" i="0" baseline="0" err="1"/>
              <a:t>OnClick</a:t>
            </a:r>
            <a:r>
              <a:rPr lang="en-US" b="0" i="0" baseline="0"/>
              <a:t> handler and pick up where it left off.</a:t>
            </a:r>
          </a:p>
          <a:p>
            <a:endParaRPr lang="en-US" b="0" i="0" baseline="0"/>
          </a:p>
          <a:p>
            <a:r>
              <a:rPr lang="en-US" b="1" i="0" u="sng" baseline="0"/>
              <a:t>[Next]</a:t>
            </a:r>
            <a:r>
              <a:rPr lang="en-US" b="0" i="0" baseline="0"/>
              <a:t> Resetting the indicator and finally again, returning back to the operating system.</a:t>
            </a:r>
          </a:p>
          <a:p>
            <a:endParaRPr lang="en-US" b="0" i="0" baseline="0"/>
          </a:p>
          <a:p>
            <a:r>
              <a:rPr lang="en-US" b="0" baseline="0"/>
              <a:t>Let's look at this workflow a bit more graphically.</a:t>
            </a:r>
          </a:p>
          <a:p>
            <a:endParaRPr lang="en-US" b="0"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a:p>
        </p:txBody>
      </p:sp>
    </p:spTree>
    <p:extLst>
      <p:ext uri="{BB962C8B-B14F-4D97-AF65-F5344CB8AC3E}">
        <p14:creationId xmlns:p14="http://schemas.microsoft.com/office/powerpoint/2010/main" val="358801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So we can't just return anything from a</a:t>
            </a:r>
            <a:r>
              <a:rPr lang="en-US" baseline="0"/>
              <a:t> method marked as </a:t>
            </a:r>
            <a:r>
              <a:rPr lang="en-US" baseline="0" err="1"/>
              <a:t>async</a:t>
            </a:r>
            <a:r>
              <a:rPr lang="en-US" baseline="0"/>
              <a:t> – the compiler requires we return one of three types.</a:t>
            </a:r>
          </a:p>
          <a:p>
            <a:endParaRPr lang="en-US" baseline="0"/>
          </a:p>
          <a:p>
            <a:r>
              <a:rPr lang="en-US"/>
              <a:t>First, as you just saw, we can return a </a:t>
            </a:r>
            <a:r>
              <a:rPr lang="en-US" b="1"/>
              <a:t>Task&lt;T&gt;</a:t>
            </a:r>
            <a:r>
              <a:rPr lang="en-US" b="0"/>
              <a:t>.</a:t>
            </a:r>
            <a:r>
              <a:rPr lang="en-US" b="0" baseline="0"/>
              <a:t> This is what you should always return if you have a result coming back from the method.</a:t>
            </a:r>
            <a:endParaRPr lang="en-US" b="1"/>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a:p>
        </p:txBody>
      </p:sp>
    </p:spTree>
    <p:extLst>
      <p:ext uri="{BB962C8B-B14F-4D97-AF65-F5344CB8AC3E}">
        <p14:creationId xmlns:p14="http://schemas.microsoft.com/office/powerpoint/2010/main" val="1967537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Next,</a:t>
            </a:r>
            <a:r>
              <a:rPr lang="en-US" baseline="0"/>
              <a:t> you can return a simple </a:t>
            </a:r>
            <a:r>
              <a:rPr lang="en-US" b="1" baseline="0"/>
              <a:t>Task</a:t>
            </a:r>
            <a:r>
              <a:rPr lang="en-US" b="0" baseline="0"/>
              <a:t> if you have no results – in other words if you would have made the method a </a:t>
            </a:r>
            <a:r>
              <a:rPr lang="en-US" b="1" baseline="0"/>
              <a:t>void </a:t>
            </a:r>
            <a:r>
              <a:rPr lang="en-US" b="0" baseline="0"/>
              <a:t>return type were it not marked as </a:t>
            </a:r>
            <a:r>
              <a:rPr lang="en-US" b="0" baseline="0" err="1"/>
              <a:t>async</a:t>
            </a:r>
            <a:r>
              <a:rPr lang="en-US" b="0" baseline="0"/>
              <a:t>.</a:t>
            </a:r>
          </a:p>
          <a:p>
            <a:endParaRPr lang="en-US" b="0" baseline="0"/>
          </a:p>
          <a:p>
            <a:r>
              <a:rPr lang="en-US" b="0" baseline="0"/>
              <a:t>Because it's a task, this allows the caller to await on your method.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a:p>
        </p:txBody>
      </p:sp>
    </p:spTree>
    <p:extLst>
      <p:ext uri="{BB962C8B-B14F-4D97-AF65-F5344CB8AC3E}">
        <p14:creationId xmlns:p14="http://schemas.microsoft.com/office/powerpoint/2010/main" val="98943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 it is also possible to use a void return type. However,</a:t>
            </a:r>
            <a:r>
              <a:rPr lang="en-US" baseline="0"/>
              <a:t> this is reserved primarily for event handlers – in other words where you are implementing a delegate method that requires </a:t>
            </a:r>
            <a:r>
              <a:rPr lang="en-US" b="1" baseline="0"/>
              <a:t>void</a:t>
            </a:r>
            <a:r>
              <a:rPr lang="en-US" baseline="0"/>
              <a:t>, or a virtual method that returns </a:t>
            </a:r>
            <a:r>
              <a:rPr lang="en-US" b="1" baseline="0"/>
              <a:t>void</a:t>
            </a:r>
            <a:r>
              <a:rPr lang="en-US" baseline="0"/>
              <a:t> where you cannot control the return value.</a:t>
            </a:r>
          </a:p>
          <a:p>
            <a:endParaRPr lang="en-US" baseline="0"/>
          </a:p>
          <a:p>
            <a:r>
              <a:rPr lang="en-US"/>
              <a:t>Be very careful with </a:t>
            </a:r>
            <a:r>
              <a:rPr lang="en-US" err="1"/>
              <a:t>async</a:t>
            </a:r>
            <a:r>
              <a:rPr lang="en-US" baseline="0"/>
              <a:t> void - it is allowed specifically for overrides, but it's quite dangerous.</a:t>
            </a:r>
          </a:p>
          <a:p>
            <a:r>
              <a:rPr lang="en-US" baseline="0"/>
              <a:t>&gt; First, the caller cannot </a:t>
            </a:r>
            <a:r>
              <a:rPr lang="en-US" b="1" baseline="0"/>
              <a:t>await</a:t>
            </a:r>
            <a:r>
              <a:rPr lang="en-US" baseline="0"/>
              <a:t> your method – that means your method is always a "fire-and-forget" method with no ability to get a result or even know when it's finished.</a:t>
            </a:r>
          </a:p>
          <a:p>
            <a:r>
              <a:rPr lang="en-US" baseline="0"/>
              <a:t>&gt; More importantly, since you cannot </a:t>
            </a:r>
            <a:r>
              <a:rPr lang="en-US" b="1" baseline="0"/>
              <a:t>await</a:t>
            </a:r>
            <a:r>
              <a:rPr lang="en-US" baseline="0"/>
              <a:t> the method, you also cannot catch exceptions that occur in the asynchronous code. That means you will not know whether the method failed or not.</a:t>
            </a:r>
          </a:p>
          <a:p>
            <a:endParaRPr lang="en-US" baseline="0"/>
          </a:p>
          <a:p>
            <a:r>
              <a:rPr lang="en-US" baseline="0"/>
              <a:t>Bottom line is do not use void-return types with </a:t>
            </a:r>
            <a:r>
              <a:rPr lang="en-US" baseline="0" err="1"/>
              <a:t>async</a:t>
            </a:r>
            <a:r>
              <a:rPr lang="en-US" baseline="0"/>
              <a:t>, always return </a:t>
            </a:r>
            <a:r>
              <a:rPr lang="en-US" b="1" baseline="0"/>
              <a:t>Task,</a:t>
            </a:r>
            <a:r>
              <a:rPr lang="en-US" b="0" baseline="0"/>
              <a:t> unless you have a very good reason not to. </a:t>
            </a:r>
          </a:p>
          <a:p>
            <a:endParaRPr lang="en-US" b="0" baseline="0"/>
          </a:p>
          <a:p>
            <a:r>
              <a:rPr lang="en-US" b="1" u="sng" baseline="0"/>
              <a:t>[Instructor Notes:]</a:t>
            </a:r>
          </a:p>
          <a:p>
            <a:r>
              <a:rPr lang="en-US" baseline="0"/>
              <a:t>Side note if someone asks. Exceptions that occur in a Task are always considered "handled" and never result in an application termination on their own – even if user code never sees it. So the concern with not being able to catch exceptions isn't because the app will be terminated. It's really just that you don't know the final result of the </a:t>
            </a:r>
            <a:r>
              <a:rPr lang="en-US" baseline="0" err="1"/>
              <a:t>async</a:t>
            </a:r>
            <a:r>
              <a:rPr lang="en-US" baseline="0"/>
              <a:t> method.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a:p>
        </p:txBody>
      </p:sp>
    </p:spTree>
    <p:extLst>
      <p:ext uri="{BB962C8B-B14F-4D97-AF65-F5344CB8AC3E}">
        <p14:creationId xmlns:p14="http://schemas.microsoft.com/office/powerpoint/2010/main" val="405474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Let's look</a:t>
            </a:r>
            <a:r>
              <a:rPr lang="en-US" baseline="0"/>
              <a:t> at processing results a little closer as well.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async and await keywords were really designed with UI </a:t>
            </a:r>
            <a:r>
              <a:rPr lang="en-US"/>
              <a:t>programs in mind – where we want to "interleave" our UI processing with other asynchronous things happening in the application.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pPr marL="0" marR="0" indent="0" algn="l" defTabSz="457200" rtl="0" eaLnBrk="0" fontAlgn="base" latinLnBrk="0" hangingPunct="0">
              <a:lnSpc>
                <a:spcPct val="100000"/>
              </a:lnSpc>
              <a:spcBef>
                <a:spcPct val="30000"/>
              </a:spcBef>
              <a:spcAft>
                <a:spcPct val="0"/>
              </a:spcAft>
              <a:buClrTx/>
              <a:buSzTx/>
              <a:buFontTx/>
              <a:buNone/>
              <a:tabLst/>
              <a:defRPr/>
            </a:pPr>
            <a:r>
              <a:rPr lang="en-US"/>
              <a:t>However, in some cases we don't really care</a:t>
            </a:r>
            <a:r>
              <a:rPr lang="en-US" baseline="0"/>
              <a:t> which thread we continue running the code on, library code in particular often doesn't need to return to the original thread in order to process an awaited call.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So, ask yourself the question – do we need to be back on the original thread when await returns?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Often the answer is "YES" and that's exactly the default before for </a:t>
            </a:r>
            <a:r>
              <a:rPr lang="en-US" b="1" baseline="0"/>
              <a:t>await</a:t>
            </a:r>
            <a:r>
              <a:rPr lang="en-US" baseline="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a:p>
        </p:txBody>
      </p:sp>
    </p:spTree>
    <p:extLst>
      <p:ext uri="{BB962C8B-B14F-4D97-AF65-F5344CB8AC3E}">
        <p14:creationId xmlns:p14="http://schemas.microsoft.com/office/powerpoint/2010/main" val="296203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277729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If the answer is "NO", we can actually provide a directive to the awaited</a:t>
            </a:r>
            <a:r>
              <a:rPr lang="en-US" baseline="0"/>
              <a:t> call to indicate that we want to continue running the remainder of the method on the worker thread, or I/O thread that actually performed the background work.</a:t>
            </a:r>
          </a:p>
          <a:p>
            <a:endParaRPr lang="en-US" baseline="0"/>
          </a:p>
          <a:p>
            <a:r>
              <a:rPr lang="en-US" baseline="0"/>
              <a:t>We do this by adding a call to </a:t>
            </a:r>
            <a:r>
              <a:rPr lang="en-US" b="1" baseline="0" err="1"/>
              <a:t>ConfigureAwait</a:t>
            </a:r>
            <a:r>
              <a:rPr lang="en-US" b="0" baseline="0"/>
              <a:t> onto the task and passing </a:t>
            </a:r>
            <a:r>
              <a:rPr lang="en-US" b="1" baseline="0"/>
              <a:t>false</a:t>
            </a:r>
            <a:r>
              <a:rPr lang="en-US" b="0" baseline="0"/>
              <a:t>. </a:t>
            </a:r>
          </a:p>
          <a:p>
            <a:endParaRPr lang="en-US" b="0" baseline="0"/>
          </a:p>
          <a:p>
            <a:r>
              <a:rPr lang="en-US" b="0" baseline="0"/>
              <a:t>The point: we do not want to capture the current thread context and return to it when the awaited call is complete, but instead we want to stay on the worker thread.</a:t>
            </a:r>
          </a:p>
          <a:p>
            <a:endParaRPr lang="en-US" b="0" baseline="0"/>
          </a:p>
          <a:p>
            <a:r>
              <a:rPr lang="en-US" b="0" baseline="0"/>
              <a:t>This is more efficient for a few reasons:</a:t>
            </a:r>
          </a:p>
          <a:p>
            <a:r>
              <a:rPr lang="en-US" b="0" baseline="0"/>
              <a:t>&gt; We avoid a thread switch back to the UI thread; this is the big savings.</a:t>
            </a:r>
          </a:p>
          <a:p>
            <a:r>
              <a:rPr lang="en-US" b="0" baseline="0"/>
              <a:t>&gt; We continue on the current thread's quantum, so we often end up executing the code quicker.</a:t>
            </a:r>
          </a:p>
          <a:p>
            <a:r>
              <a:rPr lang="en-US" b="0" baseline="0"/>
              <a:t>&gt; The state machine doesn't need to capture the thread context.</a:t>
            </a:r>
          </a:p>
          <a:p>
            <a:endParaRPr lang="en-US" b="0" baseline="0"/>
          </a:p>
          <a:p>
            <a:r>
              <a:rPr lang="en-US" sz="1200" b="0" i="0" kern="1200">
                <a:solidFill>
                  <a:schemeClr val="tx1"/>
                </a:solidFill>
                <a:effectLst/>
                <a:latin typeface="Segoe UI Light" charset="0"/>
                <a:ea typeface="ＭＳ Ｐゴシック" charset="0"/>
                <a:cs typeface="ＭＳ Ｐゴシック" charset="0"/>
              </a:rPr>
              <a:t>You should not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when you have code after the await in the method that needs the thread context. For mobile/GUI apps, this includes any code that manipulates visual</a:t>
            </a:r>
            <a:r>
              <a:rPr lang="en-US" sz="1200" b="0" i="0" kern="1200" baseline="0">
                <a:solidFill>
                  <a:schemeClr val="tx1"/>
                </a:solidFill>
                <a:effectLst/>
                <a:latin typeface="Segoe UI Light" charset="0"/>
                <a:ea typeface="ＭＳ Ｐゴシック" charset="0"/>
                <a:cs typeface="ＭＳ Ｐゴシック" charset="0"/>
              </a:rPr>
              <a:t> controls.</a:t>
            </a:r>
            <a:endParaRPr lang="en-US" sz="1200" b="0" i="0" kern="1200">
              <a:solidFill>
                <a:schemeClr val="tx1"/>
              </a:solidFill>
              <a:effectLst/>
              <a:latin typeface="Segoe UI Light" charset="0"/>
              <a:ea typeface="ＭＳ Ｐゴシック" charset="0"/>
              <a:cs typeface="ＭＳ Ｐゴシック" charset="0"/>
            </a:endParaRPr>
          </a:p>
          <a:p>
            <a:endParaRPr lang="en-US" sz="1200" b="0" i="0" kern="1200">
              <a:solidFill>
                <a:schemeClr val="tx1"/>
              </a:solidFill>
              <a:effectLst/>
              <a:latin typeface="Segoe UI Light" charset="0"/>
              <a:ea typeface="ＭＳ Ｐゴシック" charset="0"/>
              <a:cs typeface="ＭＳ Ｐゴシック" charset="0"/>
            </a:endParaRPr>
          </a:p>
          <a:p>
            <a:r>
              <a:rPr lang="en-US" sz="1200" b="0" i="0" kern="1200">
                <a:solidFill>
                  <a:schemeClr val="tx1"/>
                </a:solidFill>
                <a:effectLst/>
                <a:latin typeface="Segoe UI Light" charset="0"/>
                <a:ea typeface="ＭＳ Ｐゴシック" charset="0"/>
                <a:cs typeface="ＭＳ Ｐゴシック" charset="0"/>
              </a:rPr>
              <a:t>Note that you </a:t>
            </a:r>
            <a:r>
              <a:rPr lang="en-US" sz="1200" b="0" i="1" kern="1200">
                <a:solidFill>
                  <a:schemeClr val="tx1"/>
                </a:solidFill>
                <a:effectLst/>
                <a:latin typeface="Segoe UI Light" charset="0"/>
                <a:ea typeface="ＭＳ Ｐゴシック" charset="0"/>
                <a:cs typeface="ＭＳ Ｐゴシック" charset="0"/>
              </a:rPr>
              <a:t>do not</a:t>
            </a:r>
            <a:r>
              <a:rPr lang="en-US" sz="1200" b="0" i="0" kern="1200">
                <a:solidFill>
                  <a:schemeClr val="tx1"/>
                </a:solidFill>
                <a:effectLst/>
                <a:latin typeface="Segoe UI Light" charset="0"/>
                <a:ea typeface="ＭＳ Ｐゴシック" charset="0"/>
                <a:cs typeface="ＭＳ Ｐゴシック" charset="0"/>
              </a:rPr>
              <a:t> need to be on the UI thread to perform </a:t>
            </a:r>
            <a:r>
              <a:rPr lang="en-US" sz="1200" b="1" i="0" kern="1200" err="1">
                <a:solidFill>
                  <a:schemeClr val="tx1"/>
                </a:solidFill>
                <a:effectLst/>
                <a:latin typeface="Segoe UI Light" charset="0"/>
                <a:ea typeface="ＭＳ Ｐゴシック" charset="0"/>
                <a:cs typeface="ＭＳ Ｐゴシック" charset="0"/>
              </a:rPr>
              <a:t>PropertyChanged</a:t>
            </a:r>
            <a:r>
              <a:rPr lang="en-US" sz="1200" b="0" i="0" kern="1200">
                <a:solidFill>
                  <a:schemeClr val="tx1"/>
                </a:solidFill>
                <a:effectLst/>
                <a:latin typeface="Segoe UI Light" charset="0"/>
                <a:ea typeface="ＭＳ Ｐゴシック" charset="0"/>
                <a:cs typeface="ＭＳ Ｐゴシック" charset="0"/>
              </a:rPr>
              <a:t> updates</a:t>
            </a:r>
            <a:r>
              <a:rPr lang="en-US" sz="1200" b="0" i="0" kern="1200" baseline="0">
                <a:solidFill>
                  <a:schemeClr val="tx1"/>
                </a:solidFill>
                <a:effectLst/>
                <a:latin typeface="Segoe UI Light" charset="0"/>
                <a:ea typeface="ＭＳ Ｐゴシック" charset="0"/>
                <a:cs typeface="ＭＳ Ｐゴシック" charset="0"/>
              </a:rPr>
              <a:t> for </a:t>
            </a:r>
            <a:r>
              <a:rPr lang="en-US" sz="1200" b="0" i="0" kern="1200" baseline="0" err="1">
                <a:solidFill>
                  <a:schemeClr val="tx1"/>
                </a:solidFill>
                <a:effectLst/>
                <a:latin typeface="Segoe UI Light" charset="0"/>
                <a:ea typeface="ＭＳ Ｐゴシック" charset="0"/>
                <a:cs typeface="ＭＳ Ｐゴシック" charset="0"/>
              </a:rPr>
              <a:t>Xamarin.Form's</a:t>
            </a:r>
            <a:r>
              <a:rPr lang="en-US" sz="1200" b="0" i="0" kern="1200" baseline="0">
                <a:solidFill>
                  <a:schemeClr val="tx1"/>
                </a:solidFill>
                <a:effectLst/>
                <a:latin typeface="Segoe UI Light" charset="0"/>
                <a:ea typeface="ＭＳ Ｐゴシック" charset="0"/>
                <a:cs typeface="ＭＳ Ｐゴシック" charset="0"/>
              </a:rPr>
              <a:t> binding engine. The binding itself will properly transition to the UI thread for you, however, by default, you </a:t>
            </a:r>
            <a:r>
              <a:rPr lang="en-US" sz="1200" b="0" i="1" kern="1200" baseline="0">
                <a:solidFill>
                  <a:schemeClr val="tx1"/>
                </a:solidFill>
                <a:effectLst/>
                <a:latin typeface="Segoe UI Light" charset="0"/>
                <a:ea typeface="ＭＳ Ｐゴシック" charset="0"/>
                <a:cs typeface="ＭＳ Ｐゴシック" charset="0"/>
              </a:rPr>
              <a:t>do</a:t>
            </a:r>
            <a:r>
              <a:rPr lang="en-US" sz="1200" b="0" i="0" kern="1200" baseline="0">
                <a:solidFill>
                  <a:schemeClr val="tx1"/>
                </a:solidFill>
                <a:effectLst/>
                <a:latin typeface="Segoe UI Light" charset="0"/>
                <a:ea typeface="ＭＳ Ｐゴシック" charset="0"/>
                <a:cs typeface="ＭＳ Ｐゴシック" charset="0"/>
              </a:rPr>
              <a:t> need to be on the UI thread to manipulate </a:t>
            </a:r>
            <a:r>
              <a:rPr lang="en-US" sz="1200" b="1" i="0" kern="1200" baseline="0" err="1">
                <a:solidFill>
                  <a:schemeClr val="tx1"/>
                </a:solidFill>
                <a:effectLst/>
                <a:latin typeface="Segoe UI Light" charset="0"/>
                <a:ea typeface="ＭＳ Ｐゴシック" charset="0"/>
                <a:cs typeface="ＭＳ Ｐゴシック" charset="0"/>
              </a:rPr>
              <a:t>ObservableCollections</a:t>
            </a:r>
            <a:r>
              <a:rPr lang="en-US" sz="1200" b="0" i="0" kern="1200" baseline="0">
                <a:solidFill>
                  <a:schemeClr val="tx1"/>
                </a:solidFill>
                <a:effectLst/>
                <a:latin typeface="Segoe UI Light" charset="0"/>
                <a:ea typeface="ＭＳ Ｐゴシック" charset="0"/>
                <a:cs typeface="ＭＳ Ｐゴシック" charset="0"/>
              </a:rPr>
              <a:t>.</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a:p>
        </p:txBody>
      </p:sp>
    </p:spTree>
    <p:extLst>
      <p:ext uri="{BB962C8B-B14F-4D97-AF65-F5344CB8AC3E}">
        <p14:creationId xmlns:p14="http://schemas.microsoft.com/office/powerpoint/2010/main" val="29278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When</a:t>
            </a:r>
            <a:r>
              <a:rPr lang="en-US" baseline="0"/>
              <a:t> we use this approach, our thread execution is actually quite different.</a:t>
            </a:r>
          </a:p>
          <a:p>
            <a:r>
              <a:rPr lang="en-US" baseline="0"/>
              <a:t>&gt; We execute the first part of the method on the UI thread</a:t>
            </a:r>
          </a:p>
          <a:p>
            <a:r>
              <a:rPr lang="en-US" baseline="0"/>
              <a:t>&gt; The remainder is all performed on the worker thread in parallel to the UI thread</a:t>
            </a:r>
          </a:p>
          <a:p>
            <a:endParaRPr lang="en-US" baseline="0"/>
          </a:p>
          <a:p>
            <a:r>
              <a:rPr lang="en-US" baseline="0"/>
              <a:t>So, by using </a:t>
            </a:r>
            <a:r>
              <a:rPr lang="en-US" b="1" baseline="0" err="1"/>
              <a:t>ConfigureAwait</a:t>
            </a:r>
            <a:r>
              <a:rPr lang="en-US" baseline="0"/>
              <a:t>, we enable a small amount of parallelism without interrupting the UI thread. Keep in mind that this does not affect our calling method – remember we return back to the caller on the main thread when it hits the </a:t>
            </a:r>
            <a:r>
              <a:rPr lang="en-US" b="1" baseline="0"/>
              <a:t>await</a:t>
            </a:r>
            <a:r>
              <a:rPr lang="en-US" baseline="0"/>
              <a:t> call. So this really is just changing the thread that the rest of </a:t>
            </a:r>
            <a:r>
              <a:rPr lang="en-US" i="1" baseline="0"/>
              <a:t>this</a:t>
            </a:r>
            <a:r>
              <a:rPr lang="en-US" i="0" baseline="0"/>
              <a:t> method executes on. For library calls which are unaware of the UI, this can be a nice efficiency optimization.</a:t>
            </a:r>
          </a:p>
          <a:p>
            <a:endParaRPr lang="en-US" i="0" baseline="0"/>
          </a:p>
          <a:p>
            <a:r>
              <a:rPr lang="en-US" b="1" i="0" u="sng" baseline="0"/>
              <a:t>[Instructor Notes:]</a:t>
            </a:r>
          </a:p>
          <a:p>
            <a:r>
              <a:rPr lang="en-US" sz="1200" b="0" i="0" kern="1200">
                <a:solidFill>
                  <a:schemeClr val="tx1"/>
                </a:solidFill>
                <a:effectLst/>
                <a:latin typeface="Segoe UI Light" charset="0"/>
                <a:ea typeface="ＭＳ Ｐゴシック" charset="0"/>
                <a:cs typeface="ＭＳ Ｐゴシック" charset="0"/>
              </a:rPr>
              <a:t>Most people think you only need to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on the 1</a:t>
            </a:r>
            <a:r>
              <a:rPr lang="en-US" sz="1200" b="0" i="0" kern="1200" baseline="30000">
                <a:solidFill>
                  <a:schemeClr val="tx1"/>
                </a:solidFill>
                <a:effectLst/>
                <a:latin typeface="Segoe UI Light" charset="0"/>
                <a:ea typeface="ＭＳ Ｐゴシック" charset="0"/>
                <a:cs typeface="ＭＳ Ｐゴシック" charset="0"/>
              </a:rPr>
              <a:t>st</a:t>
            </a:r>
            <a:r>
              <a:rPr lang="en-US" sz="1200" b="0" i="0" kern="1200">
                <a:solidFill>
                  <a:schemeClr val="tx1"/>
                </a:solidFill>
                <a:effectLst/>
                <a:latin typeface="Segoe UI Light" charset="0"/>
                <a:ea typeface="ＭＳ Ｐゴシック" charset="0"/>
                <a:cs typeface="ＭＳ Ｐゴシック" charset="0"/>
              </a:rPr>
              <a:t> awaited</a:t>
            </a:r>
            <a:r>
              <a:rPr lang="en-US" sz="1200" b="0" i="0" kern="1200" baseline="0">
                <a:solidFill>
                  <a:schemeClr val="tx1"/>
                </a:solidFill>
                <a:effectLst/>
                <a:latin typeface="Segoe UI Light" charset="0"/>
                <a:ea typeface="ＭＳ Ｐゴシック" charset="0"/>
                <a:cs typeface="ＭＳ Ｐゴシック" charset="0"/>
              </a:rPr>
              <a:t> call, however it's </a:t>
            </a:r>
            <a:r>
              <a:rPr lang="en-US" sz="1200" b="0" i="0" kern="1200">
                <a:solidFill>
                  <a:schemeClr val="tx1"/>
                </a:solidFill>
                <a:effectLst/>
                <a:latin typeface="Segoe UI Light" charset="0"/>
                <a:ea typeface="ＭＳ Ｐゴシック" charset="0"/>
                <a:cs typeface="ＭＳ Ｐゴシック" charset="0"/>
              </a:rPr>
              <a:t>recommended you use it for every </a:t>
            </a:r>
            <a:r>
              <a:rPr lang="en-US" sz="1200" b="1" i="0" kern="1200">
                <a:solidFill>
                  <a:schemeClr val="tx1"/>
                </a:solidFill>
                <a:effectLst/>
                <a:latin typeface="Segoe UI Light" charset="0"/>
                <a:ea typeface="ＭＳ Ｐゴシック" charset="0"/>
                <a:cs typeface="ＭＳ Ｐゴシック" charset="0"/>
              </a:rPr>
              <a:t>await</a:t>
            </a:r>
            <a:r>
              <a:rPr lang="en-US" sz="1200" b="0" i="0" kern="1200">
                <a:solidFill>
                  <a:schemeClr val="tx1"/>
                </a:solidFill>
                <a:effectLst/>
                <a:latin typeface="Segoe UI Light" charset="0"/>
                <a:ea typeface="ＭＳ Ｐゴシック" charset="0"/>
                <a:cs typeface="ＭＳ Ｐゴシック" charset="0"/>
              </a:rPr>
              <a:t> in that method after that point because it's possible that the task completed </a:t>
            </a:r>
            <a:r>
              <a:rPr lang="en-US" sz="1200" b="0" i="1" kern="1200">
                <a:solidFill>
                  <a:schemeClr val="tx1"/>
                </a:solidFill>
                <a:effectLst/>
                <a:latin typeface="Segoe UI Light" charset="0"/>
                <a:ea typeface="ＭＳ Ｐゴシック" charset="0"/>
                <a:cs typeface="ＭＳ Ｐゴシック" charset="0"/>
              </a:rPr>
              <a:t>before</a:t>
            </a:r>
            <a:r>
              <a:rPr lang="en-US" sz="1200" b="0" i="0" kern="1200">
                <a:solidFill>
                  <a:schemeClr val="tx1"/>
                </a:solidFill>
                <a:effectLst/>
                <a:latin typeface="Segoe UI Light" charset="0"/>
                <a:ea typeface="ＭＳ Ｐゴシック" charset="0"/>
                <a:cs typeface="ＭＳ Ｐゴシック" charset="0"/>
              </a:rPr>
              <a:t> it</a:t>
            </a:r>
            <a:r>
              <a:rPr lang="en-US" sz="1200" b="0" i="0" kern="1200" baseline="0">
                <a:solidFill>
                  <a:schemeClr val="tx1"/>
                </a:solidFill>
                <a:effectLst/>
                <a:latin typeface="Segoe UI Light" charset="0"/>
                <a:ea typeface="ＭＳ Ｐゴシック" charset="0"/>
                <a:cs typeface="ＭＳ Ｐゴシック" charset="0"/>
              </a:rPr>
              <a:t> was awaited</a:t>
            </a:r>
            <a:r>
              <a:rPr lang="en-US" sz="1200" b="0" i="0" kern="1200">
                <a:solidFill>
                  <a:schemeClr val="tx1"/>
                </a:solidFill>
                <a:effectLst/>
                <a:latin typeface="Segoe UI Light" charset="0"/>
                <a:ea typeface="ＭＳ Ｐゴシック" charset="0"/>
                <a:cs typeface="ＭＳ Ｐゴシック" charset="0"/>
              </a:rPr>
              <a:t>. In this case, the context is </a:t>
            </a:r>
            <a:r>
              <a:rPr lang="en-US" sz="1200" b="0" i="1" kern="1200">
                <a:solidFill>
                  <a:schemeClr val="tx1"/>
                </a:solidFill>
                <a:effectLst/>
                <a:latin typeface="Segoe UI Light" charset="0"/>
                <a:ea typeface="ＭＳ Ｐゴシック" charset="0"/>
                <a:cs typeface="ＭＳ Ｐゴシック" charset="0"/>
              </a:rPr>
              <a:t>not</a:t>
            </a:r>
            <a:r>
              <a:rPr lang="en-US" sz="1200" b="0" i="0" kern="1200">
                <a:solidFill>
                  <a:schemeClr val="tx1"/>
                </a:solidFill>
                <a:effectLst/>
                <a:latin typeface="Segoe UI Light" charset="0"/>
                <a:ea typeface="ＭＳ Ｐゴシック" charset="0"/>
                <a:cs typeface="ＭＳ Ｐゴシック" charset="0"/>
              </a:rPr>
              <a:t> captured and the method</a:t>
            </a:r>
            <a:r>
              <a:rPr lang="en-US" sz="1200" b="0" i="0" kern="1200" baseline="0">
                <a:solidFill>
                  <a:schemeClr val="tx1"/>
                </a:solidFill>
                <a:effectLst/>
                <a:latin typeface="Segoe UI Light" charset="0"/>
                <a:ea typeface="ＭＳ Ｐゴシック" charset="0"/>
                <a:cs typeface="ＭＳ Ｐゴシック" charset="0"/>
              </a:rPr>
              <a:t> continues execution on the current thread (which in this above code case would be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31</a:t>
            </a:fld>
            <a:endParaRPr lang="en-US"/>
          </a:p>
        </p:txBody>
      </p:sp>
    </p:spTree>
    <p:extLst>
      <p:ext uri="{BB962C8B-B14F-4D97-AF65-F5344CB8AC3E}">
        <p14:creationId xmlns:p14="http://schemas.microsoft.com/office/powerpoint/2010/main" val="161391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There's one thing you should be aware of with </a:t>
            </a:r>
            <a:r>
              <a:rPr lang="en-US" b="1" err="1"/>
              <a:t>ConfigureAwait</a:t>
            </a:r>
            <a:r>
              <a:rPr lang="en-US"/>
              <a:t>.</a:t>
            </a:r>
            <a:r>
              <a:rPr lang="en-US" baseline="0"/>
              <a:t> If the task you are awaiting completes immediately – without involving any other thread, then await will come back on the original caller thread regardless of how you have configured it.</a:t>
            </a:r>
          </a:p>
          <a:p>
            <a:endParaRPr lang="en-US" baseline="0"/>
          </a:p>
          <a:p>
            <a:r>
              <a:rPr lang="en-US" baseline="0"/>
              <a:t>Here on the slide you can see three examples which return tasks – however in several cases these don't involve a second thread of execution. In each case we are calling </a:t>
            </a:r>
            <a:r>
              <a:rPr lang="en-US" b="1" baseline="0" err="1"/>
              <a:t>ConfigureAwait</a:t>
            </a:r>
            <a:r>
              <a:rPr lang="en-US" baseline="0"/>
              <a:t>.</a:t>
            </a:r>
          </a:p>
          <a:p>
            <a:endParaRPr lang="en-US" baseline="0"/>
          </a:p>
          <a:p>
            <a:r>
              <a:rPr lang="en-US" baseline="0"/>
              <a:t>&gt; We start on thread #1.</a:t>
            </a:r>
          </a:p>
          <a:p>
            <a:r>
              <a:rPr lang="en-US" baseline="0"/>
              <a:t>1. First we use </a:t>
            </a:r>
            <a:r>
              <a:rPr lang="en-US" b="1" baseline="0" err="1"/>
              <a:t>Task.FromResult</a:t>
            </a:r>
            <a:r>
              <a:rPr lang="en-US" baseline="0"/>
              <a:t> to create a completed task and await it.</a:t>
            </a:r>
          </a:p>
          <a:p>
            <a:r>
              <a:rPr lang="en-US" baseline="0"/>
              <a:t>&gt; This returns on the calling Thread - #1 in this case.</a:t>
            </a:r>
          </a:p>
          <a:p>
            <a:r>
              <a:rPr lang="en-US" baseline="0"/>
              <a:t>2. Next we use </a:t>
            </a:r>
            <a:r>
              <a:rPr lang="en-US" b="1" baseline="0" err="1"/>
              <a:t>Task.Delay</a:t>
            </a:r>
            <a:r>
              <a:rPr lang="en-US" baseline="0"/>
              <a:t> but pass in zero.</a:t>
            </a:r>
          </a:p>
          <a:p>
            <a:r>
              <a:rPr lang="en-US" baseline="0"/>
              <a:t>&gt; Again, since there is no delay, this returns immediately with the task in a completed state on Thread #1.</a:t>
            </a:r>
          </a:p>
          <a:p>
            <a:r>
              <a:rPr lang="en-US" baseline="0"/>
              <a:t>3. Finally, we call </a:t>
            </a:r>
            <a:r>
              <a:rPr lang="en-US" b="1" baseline="0" err="1"/>
              <a:t>Task.Delay</a:t>
            </a:r>
            <a:r>
              <a:rPr lang="en-US" baseline="0"/>
              <a:t> again, this time passing in a 1sec delay. This time, the task delays for 1 second and then returns completed – and we are on some other thread (</a:t>
            </a:r>
            <a:r>
              <a:rPr lang="en-US" b="1" i="1" baseline="0"/>
              <a:t>not</a:t>
            </a:r>
            <a:r>
              <a:rPr lang="en-US" b="0" i="0" baseline="0"/>
              <a:t> thread #1).</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a:p>
        </p:txBody>
      </p:sp>
    </p:spTree>
    <p:extLst>
      <p:ext uri="{BB962C8B-B14F-4D97-AF65-F5344CB8AC3E}">
        <p14:creationId xmlns:p14="http://schemas.microsoft.com/office/powerpoint/2010/main" val="214254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downside with </a:t>
            </a:r>
            <a:r>
              <a:rPr lang="en-US" b="1" baseline="0" err="1"/>
              <a:t>ConfigureAwait</a:t>
            </a:r>
            <a:r>
              <a:rPr lang="en-US" b="0" baseline="0"/>
              <a:t> is that you are then stuck on the worker thread – what if you'd like to continue working on the background thread, but then at the </a:t>
            </a:r>
            <a:r>
              <a:rPr lang="en-US" b="0" i="1" baseline="0"/>
              <a:t>very end</a:t>
            </a:r>
            <a:r>
              <a:rPr lang="en-US" b="0" i="0" baseline="0"/>
              <a:t> transition back to the UI thread to update the UI? Or perhaps more likely, you'd like to perform periodic updates of the UI while doing some background work? In this case, await and </a:t>
            </a:r>
            <a:r>
              <a:rPr lang="en-US" b="1" i="0" baseline="0" err="1"/>
              <a:t>ConfigureAwait</a:t>
            </a:r>
            <a:r>
              <a:rPr lang="en-US" b="0" i="0" baseline="0"/>
              <a:t> won't really help you.</a:t>
            </a:r>
          </a:p>
          <a:p>
            <a:endParaRPr lang="en-US" b="0" i="0" baseline="0"/>
          </a:p>
          <a:p>
            <a:r>
              <a:rPr lang="en-US" b="0" i="0" baseline="0"/>
              <a:t>For example, here we'd like to process the data read on a non-UI thread .. We could kick off another Task, but that seems a bit much given that we already have a nice background thread we could use.</a:t>
            </a:r>
          </a:p>
          <a:p>
            <a:endParaRPr lang="en-US" b="0" i="0" baseline="0"/>
          </a:p>
          <a:p>
            <a:r>
              <a:rPr lang="en-US" b="0" i="0" baseline="0"/>
              <a:t>If we could do a last-minute switch to the UI thread at the end, we could optimize our work properly.</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a:p>
        </p:txBody>
      </p:sp>
    </p:spTree>
    <p:extLst>
      <p:ext uri="{BB962C8B-B14F-4D97-AF65-F5344CB8AC3E}">
        <p14:creationId xmlns:p14="http://schemas.microsoft.com/office/powerpoint/2010/main" val="393390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It turns out we can do this.</a:t>
            </a:r>
            <a:r>
              <a:rPr lang="en-US" baseline="0"/>
              <a:t> Each platform – iOS, Android and Windows have a unique, platform-specific API to force a context switch and run a delegate on the UI thread.</a:t>
            </a:r>
          </a:p>
          <a:p>
            <a:endParaRPr lang="en-US" baseline="0"/>
          </a:p>
          <a:p>
            <a:r>
              <a:rPr lang="en-US" baseline="0"/>
              <a:t>For example, in Android, we use the </a:t>
            </a:r>
            <a:r>
              <a:rPr lang="en-US" b="1" baseline="0" err="1"/>
              <a:t>RunOnUIThread</a:t>
            </a:r>
            <a:r>
              <a:rPr lang="en-US" b="0" baseline="0"/>
              <a:t> method, in Windows, </a:t>
            </a:r>
            <a:r>
              <a:rPr lang="en-US" b="1" baseline="0" err="1"/>
              <a:t>Dispatcher.BeginInvoke</a:t>
            </a:r>
            <a:r>
              <a:rPr lang="en-US" b="0" baseline="0"/>
              <a:t>. If you are using </a:t>
            </a:r>
            <a:r>
              <a:rPr lang="en-US" b="0" baseline="0" err="1"/>
              <a:t>Xamarin.Forms</a:t>
            </a:r>
            <a:r>
              <a:rPr lang="en-US" b="0" baseline="0"/>
              <a:t>, you can use the </a:t>
            </a:r>
            <a:r>
              <a:rPr lang="en-US" b="1" baseline="0" err="1"/>
              <a:t>Device.BeginInvokeOnMainThread</a:t>
            </a:r>
            <a:r>
              <a:rPr lang="en-US" b="0" baseline="0"/>
              <a:t> as shown here.</a:t>
            </a:r>
          </a:p>
          <a:p>
            <a:endParaRPr lang="en-US" b="0" baseline="0"/>
          </a:p>
          <a:p>
            <a:r>
              <a:rPr lang="en-US" b="0" baseline="0"/>
              <a:t>In this code example, we are in a loop on a background task – we need to perform periodic updates of the UI and so we use </a:t>
            </a:r>
            <a:r>
              <a:rPr lang="en-US" b="1" baseline="0" err="1"/>
              <a:t>Device.BeginInvokeOnMainThread</a:t>
            </a:r>
            <a:r>
              <a:rPr lang="en-US" b="0" baseline="0"/>
              <a:t> to change the status of a label in our loop.</a:t>
            </a:r>
          </a:p>
          <a:p>
            <a:endParaRPr lang="en-US" b="0" baseline="0"/>
          </a:p>
          <a:p>
            <a:r>
              <a:rPr lang="en-US" b="0" baseline="0"/>
              <a:t>But what if you are writing shared code which cannot rely on the platform?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a:p>
        </p:txBody>
      </p:sp>
    </p:spTree>
    <p:extLst>
      <p:ext uri="{BB962C8B-B14F-4D97-AF65-F5344CB8AC3E}">
        <p14:creationId xmlns:p14="http://schemas.microsoft.com/office/powerpoint/2010/main" val="3838058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Collections, like commands, aren't quite as</a:t>
            </a:r>
            <a:r>
              <a:rPr lang="en-US" baseline="0"/>
              <a:t> simple.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Unlike normal property bindings, the </a:t>
            </a:r>
            <a:r>
              <a:rPr lang="en-US" b="1" baseline="0" err="1"/>
              <a:t>INotifyCollectionChanged</a:t>
            </a:r>
            <a:r>
              <a:rPr lang="en-US" baseline="0"/>
              <a:t> interface requires that you are on the UI thread in order to work properly.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This ensures thread safety when modifying the collection and pushing those changes to the UI as the collections and the UI are not thread safe and require synchronization. </a:t>
            </a:r>
            <a:endParaRPr lang="en-US"/>
          </a:p>
          <a:p>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easiest way to provide that synchronization is to ensure we are always on the same thread.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r>
              <a:rPr lang="en-US" baseline="0"/>
              <a:t>We can do that by using </a:t>
            </a:r>
            <a:r>
              <a:rPr lang="en-US" b="1" baseline="0" err="1"/>
              <a:t>Device.BeginInvokeOnMainThread</a:t>
            </a:r>
            <a:r>
              <a:rPr lang="en-US" baseline="0"/>
              <a:t> as shown here, or if you want to be platform-agnostic, the </a:t>
            </a:r>
            <a:r>
              <a:rPr lang="en-US" b="1" baseline="0" err="1"/>
              <a:t>SynchronizationContext</a:t>
            </a:r>
            <a:r>
              <a:rPr lang="en-US" baseline="0"/>
              <a:t> approach you just saw.</a:t>
            </a:r>
            <a:endParaRPr lang="en-US"/>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35</a:t>
            </a:fld>
            <a:endParaRPr lang="en-US"/>
          </a:p>
        </p:txBody>
      </p:sp>
    </p:spTree>
    <p:extLst>
      <p:ext uri="{BB962C8B-B14F-4D97-AF65-F5344CB8AC3E}">
        <p14:creationId xmlns:p14="http://schemas.microsoft.com/office/powerpoint/2010/main" val="263935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a:p>
        </p:txBody>
      </p:sp>
    </p:spTree>
    <p:extLst>
      <p:ext uri="{BB962C8B-B14F-4D97-AF65-F5344CB8AC3E}">
        <p14:creationId xmlns:p14="http://schemas.microsoft.com/office/powerpoint/2010/main" val="169609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problem</a:t>
            </a:r>
            <a:r>
              <a:rPr lang="en-US" baseline="0"/>
              <a:t> we've got with our current lab is that it's retrieving the URLs one at a time. You might have noticed that we haven't really improved the performance much yet.</a:t>
            </a:r>
          </a:p>
          <a:p>
            <a:endParaRPr lang="en-US" baseline="0"/>
          </a:p>
          <a:p>
            <a:r>
              <a:rPr lang="en-US" baseline="0"/>
              <a:t>The problem is that we are using await to process the results of the download – and await causes us to </a:t>
            </a:r>
            <a:r>
              <a:rPr lang="en-US" b="1" baseline="0"/>
              <a:t>synchronize</a:t>
            </a:r>
            <a:r>
              <a:rPr lang="en-US" baseline="0"/>
              <a:t> our thread against the downloader thread - which in this case isn't really what we want.</a:t>
            </a:r>
          </a:p>
          <a:p>
            <a:endParaRPr lang="en-US" baseline="0"/>
          </a:p>
          <a:p>
            <a:r>
              <a:rPr lang="en-US" baseline="0"/>
              <a:t>In this code fragment you can see the same issue. </a:t>
            </a:r>
          </a:p>
          <a:p>
            <a:endParaRPr lang="en-US" baseline="0"/>
          </a:p>
          <a:p>
            <a:r>
              <a:rPr lang="en-US" b="1" u="sng" baseline="0"/>
              <a:t>[Next]</a:t>
            </a:r>
            <a:r>
              <a:rPr lang="en-US" b="1" u="none" baseline="0"/>
              <a:t> </a:t>
            </a:r>
            <a:r>
              <a:rPr lang="en-US" b="1" baseline="0"/>
              <a:t>Q:</a:t>
            </a:r>
            <a:r>
              <a:rPr lang="en-US" baseline="0"/>
              <a:t> What will happen when </a:t>
            </a:r>
            <a:r>
              <a:rPr lang="en-US" b="1" baseline="0"/>
              <a:t>await</a:t>
            </a:r>
            <a:r>
              <a:rPr lang="en-US" b="0" baseline="0"/>
              <a:t> is called?</a:t>
            </a:r>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a:p>
        </p:txBody>
      </p:sp>
    </p:spTree>
    <p:extLst>
      <p:ext uri="{BB962C8B-B14F-4D97-AF65-F5344CB8AC3E}">
        <p14:creationId xmlns:p14="http://schemas.microsoft.com/office/powerpoint/2010/main" val="3370174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a:t>
            </a:r>
            <a:r>
              <a:rPr lang="en-US" baseline="0"/>
              <a:t> often just work with a single task at a time, and </a:t>
            </a:r>
            <a:r>
              <a:rPr lang="en-US" baseline="0" err="1"/>
              <a:t>async</a:t>
            </a:r>
            <a:r>
              <a:rPr lang="en-US" baseline="0"/>
              <a:t>/await are really designed with that model in mind. However, there are cases where we might kick off multiple tasks and then want to process their results either together, or independently.</a:t>
            </a:r>
          </a:p>
          <a:p>
            <a:endParaRPr lang="en-US" baseline="0"/>
          </a:p>
          <a:p>
            <a:r>
              <a:rPr lang="en-US" baseline="0"/>
              <a:t>In the first case where we'd like to process them all together, we can use the </a:t>
            </a:r>
            <a:r>
              <a:rPr lang="en-US" b="1" baseline="0" err="1"/>
              <a:t>Task.WhenAll</a:t>
            </a:r>
            <a:r>
              <a:rPr lang="en-US" baseline="0"/>
              <a:t> method – you pass in a set of running tasks and it will return a new coordinating task which can be awaited. That await call will return when all the specified tasks are complete.</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a:p>
        </p:txBody>
      </p:sp>
    </p:spTree>
    <p:extLst>
      <p:ext uri="{BB962C8B-B14F-4D97-AF65-F5344CB8AC3E}">
        <p14:creationId xmlns:p14="http://schemas.microsoft.com/office/powerpoint/2010/main" val="3929990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flow looks a bit like this. We call </a:t>
            </a:r>
            <a:r>
              <a:rPr lang="en-US" b="1" baseline="0" err="1"/>
              <a:t>WhenAll</a:t>
            </a:r>
            <a:r>
              <a:rPr lang="en-US" b="0" baseline="0"/>
              <a:t> and when all our child tasks have a final result, our main thread continues forward execution and can look at each task. Essentially we will wait until the final task is complete before processing any of them.</a:t>
            </a:r>
          </a:p>
          <a:p>
            <a:endParaRPr lang="en-US" b="0" baseline="0"/>
          </a:p>
          <a:p>
            <a:r>
              <a:rPr lang="en-US" b="0" baseline="0"/>
              <a:t>However, this is not an efficient design if the tasks we are waiting on are independent. In this case, we don't need to wait for the last task, sometimes we'd like process them as they return.</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a:p>
        </p:txBody>
      </p:sp>
    </p:spTree>
    <p:extLst>
      <p:ext uri="{BB962C8B-B14F-4D97-AF65-F5344CB8AC3E}">
        <p14:creationId xmlns:p14="http://schemas.microsoft.com/office/powerpoint/2010/main" val="20741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We're going to be talking about </a:t>
            </a:r>
            <a:r>
              <a:rPr lang="en-US" baseline="0"/>
              <a:t>"asynchronous programming" and it might help to define what that actually means.</a:t>
            </a:r>
          </a:p>
          <a:p>
            <a:endParaRPr lang="en-US" baseline="0"/>
          </a:p>
          <a:p>
            <a:pPr lvl="0"/>
            <a:r>
              <a:rPr lang="en-US" sz="2000">
                <a:solidFill>
                  <a:srgbClr val="00518E"/>
                </a:solidFill>
                <a:latin typeface="Segoe UI Light" panose="020B0502040204020203" pitchFamily="34" charset="0"/>
                <a:cs typeface="Segoe UI Light" panose="020B0502040204020203" pitchFamily="34" charset="0"/>
              </a:rPr>
              <a:t>Synchronous means </a:t>
            </a:r>
            <a:r>
              <a:rPr lang="en-US" sz="2000" b="0">
                <a:solidFill>
                  <a:srgbClr val="00518E"/>
                </a:solidFill>
                <a:latin typeface="Segoe UI Light" panose="020B0502040204020203" pitchFamily="34" charset="0"/>
                <a:cs typeface="Segoe UI Light" panose="020B0502040204020203" pitchFamily="34" charset="0"/>
              </a:rPr>
              <a:t>p</a:t>
            </a:r>
            <a:r>
              <a:rPr lang="en-US" sz="1200" b="0"/>
              <a:t>erform</a:t>
            </a:r>
            <a:r>
              <a:rPr lang="en-US" sz="1200" b="1"/>
              <a:t> </a:t>
            </a:r>
            <a:r>
              <a:rPr lang="en-US" sz="1200"/>
              <a:t>something </a:t>
            </a:r>
            <a:r>
              <a:rPr lang="en-US" sz="1200" b="1"/>
              <a:t>here and now</a:t>
            </a:r>
            <a:r>
              <a:rPr lang="en-US" sz="1200" baseline="0"/>
              <a:t> and I will</a:t>
            </a:r>
            <a:r>
              <a:rPr lang="en-US" sz="1200"/>
              <a:t> regain control to execute something else </a:t>
            </a:r>
            <a:r>
              <a:rPr lang="en-US" sz="1200" i="1"/>
              <a:t>when it’s done</a:t>
            </a:r>
            <a:r>
              <a:rPr lang="en-US" sz="1200"/>
              <a:t>.</a:t>
            </a:r>
          </a:p>
          <a:p>
            <a:r>
              <a:rPr lang="en-US" sz="2000">
                <a:solidFill>
                  <a:srgbClr val="00518E"/>
                </a:solidFill>
                <a:latin typeface="Segoe UI Light" panose="020B0502040204020203" pitchFamily="34" charset="0"/>
                <a:cs typeface="Segoe UI Light" panose="020B0502040204020203" pitchFamily="34" charset="0"/>
              </a:rPr>
              <a:t>Asynchronous means</a:t>
            </a:r>
            <a:r>
              <a:rPr lang="en-US" sz="2000" baseline="0">
                <a:solidFill>
                  <a:srgbClr val="00518E"/>
                </a:solidFill>
                <a:latin typeface="Segoe UI Light" panose="020B0502040204020203" pitchFamily="34" charset="0"/>
                <a:cs typeface="Segoe UI Light" panose="020B0502040204020203" pitchFamily="34" charset="0"/>
              </a:rPr>
              <a:t> </a:t>
            </a:r>
            <a:r>
              <a:rPr lang="en-US" sz="2000" b="1" baseline="0">
                <a:solidFill>
                  <a:srgbClr val="00518E"/>
                </a:solidFill>
                <a:latin typeface="Segoe UI Light" panose="020B0502040204020203" pitchFamily="34" charset="0"/>
                <a:cs typeface="Segoe UI Light" panose="020B0502040204020203" pitchFamily="34" charset="0"/>
              </a:rPr>
              <a:t>i</a:t>
            </a:r>
            <a:r>
              <a:rPr lang="en-US" sz="1200" b="1"/>
              <a:t>nitiate </a:t>
            </a:r>
            <a:r>
              <a:rPr lang="en-US" sz="1200"/>
              <a:t>something here and now</a:t>
            </a:r>
            <a:r>
              <a:rPr lang="en-US" sz="1200" baseline="0"/>
              <a:t> and I will</a:t>
            </a:r>
            <a:r>
              <a:rPr lang="en-US" sz="1200"/>
              <a:t> regain control to execute something else </a:t>
            </a:r>
            <a:r>
              <a:rPr lang="en-US" sz="1200" i="1"/>
              <a:t>“immediately”</a:t>
            </a:r>
            <a:r>
              <a:rPr lang="en-US" sz="1200"/>
              <a:t>.</a:t>
            </a:r>
            <a:endParaRPr lang="en-US" baseline="0"/>
          </a:p>
          <a:p>
            <a:endParaRPr lang="en-US" baseline="0"/>
          </a:p>
          <a:p>
            <a:r>
              <a:rPr lang="en-US" baseline="0"/>
              <a:t>The primary goal for asynchronous programming in </a:t>
            </a:r>
            <a:r>
              <a:rPr lang="en-US" u="sng" baseline="0"/>
              <a:t>mobile apps</a:t>
            </a:r>
            <a:r>
              <a:rPr lang="en-US" baseline="0"/>
              <a:t> is to ensure that our applications continue to be responsive to the user while still allowing the application to do other activities behind the scenes.</a:t>
            </a:r>
          </a:p>
          <a:p>
            <a:endParaRPr lang="en-US" b="1" u="sng" baseline="0"/>
          </a:p>
          <a:p>
            <a:r>
              <a:rPr lang="en-US" b="1" u="sng" baseline="0"/>
              <a:t>[Next]</a:t>
            </a:r>
          </a:p>
          <a:p>
            <a:r>
              <a:rPr lang="en-US" baseline="0"/>
              <a:t>These other activities might be I/O related such as reading or writing to a file or database.</a:t>
            </a:r>
          </a:p>
          <a:p>
            <a:r>
              <a:rPr lang="en-US" b="1" u="sng" baseline="0"/>
              <a:t>[Next]</a:t>
            </a:r>
          </a:p>
          <a:p>
            <a:r>
              <a:rPr lang="en-US" baseline="0"/>
              <a:t>Or using network services to retrieve information from a web service.</a:t>
            </a:r>
          </a:p>
          <a:p>
            <a:r>
              <a:rPr lang="en-US" b="1" u="sng" baseline="0"/>
              <a:t>[Next]</a:t>
            </a:r>
          </a:p>
          <a:p>
            <a:r>
              <a:rPr lang="en-US" baseline="0"/>
              <a:t>Or, these activities might be background operations which require the use of a background thread to perform some data processing.</a:t>
            </a:r>
          </a:p>
          <a:p>
            <a:endParaRPr lang="en-US" baseline="0"/>
          </a:p>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a:p>
        </p:txBody>
      </p:sp>
    </p:spTree>
    <p:extLst>
      <p:ext uri="{BB962C8B-B14F-4D97-AF65-F5344CB8AC3E}">
        <p14:creationId xmlns:p14="http://schemas.microsoft.com/office/powerpoint/2010/main" val="372225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the idea behind </a:t>
            </a:r>
            <a:r>
              <a:rPr lang="en-US" b="1" err="1"/>
              <a:t>Task.WhenAny</a:t>
            </a:r>
            <a:r>
              <a:rPr lang="en-US"/>
              <a:t>.</a:t>
            </a:r>
          </a:p>
          <a:p>
            <a:endParaRPr lang="en-US"/>
          </a:p>
          <a:p>
            <a:r>
              <a:rPr lang="en-US"/>
              <a:t>This is also passed</a:t>
            </a:r>
            <a:r>
              <a:rPr lang="en-US" baseline="0"/>
              <a:t> a set of running tasks, and it also returns a single, coordination task. But the returning task will complete when the first running task is done, which means the other tasks are potentially still running.</a:t>
            </a:r>
          </a:p>
          <a:p>
            <a:endParaRPr lang="en-US" baseline="0"/>
          </a:p>
          <a:p>
            <a:r>
              <a:rPr lang="en-US" baseline="0"/>
              <a:t>A good way to process this sort of logic is in a loop.</a:t>
            </a:r>
          </a:p>
          <a:p>
            <a:r>
              <a:rPr lang="en-US" baseline="0"/>
              <a:t>&gt; Create a list to hold the running tasks</a:t>
            </a:r>
          </a:p>
          <a:p>
            <a:r>
              <a:rPr lang="en-US" baseline="0"/>
              <a:t>&gt; Create a loop which runs while we have running tasks</a:t>
            </a:r>
          </a:p>
          <a:p>
            <a:r>
              <a:rPr lang="en-US" baseline="0"/>
              <a:t>&gt; When the task completes, remove it from the list.</a:t>
            </a:r>
          </a:p>
          <a:p>
            <a:r>
              <a:rPr lang="en-US" baseline="0"/>
              <a:t>&gt; Process the results – can even kick off another task to do so.</a:t>
            </a:r>
          </a:p>
          <a:p>
            <a:r>
              <a:rPr lang="en-US" baseline="0"/>
              <a:t>&gt; Loop back to grab the next one until we are finished.</a:t>
            </a:r>
          </a:p>
          <a:p>
            <a:endParaRPr lang="en-US" baseline="0"/>
          </a:p>
          <a:p>
            <a:r>
              <a:rPr lang="en-US" b="1" u="sng"/>
              <a:t>[Next]</a:t>
            </a:r>
          </a:p>
          <a:p>
            <a:r>
              <a:rPr lang="en-US"/>
              <a:t>One very important detail here – make sure to use await in the loop. </a:t>
            </a:r>
            <a:r>
              <a:rPr lang="en-US" b="1" err="1"/>
              <a:t>Task.WhenAny</a:t>
            </a:r>
            <a:r>
              <a:rPr lang="en-US" baseline="0"/>
              <a:t> returns a </a:t>
            </a:r>
            <a:r>
              <a:rPr lang="en-US" b="1" baseline="0"/>
              <a:t>Task&lt;Task&gt;</a:t>
            </a:r>
            <a:r>
              <a:rPr lang="en-US" baseline="0"/>
              <a:t> which means if you assign it to a Task, it would compile just fine but not work the way you expect it to!</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a:p>
        </p:txBody>
      </p:sp>
    </p:spTree>
    <p:extLst>
      <p:ext uri="{BB962C8B-B14F-4D97-AF65-F5344CB8AC3E}">
        <p14:creationId xmlns:p14="http://schemas.microsoft.com/office/powerpoint/2010/main" val="15021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a:p>
        </p:txBody>
      </p:sp>
    </p:spTree>
    <p:extLst>
      <p:ext uri="{BB962C8B-B14F-4D97-AF65-F5344CB8AC3E}">
        <p14:creationId xmlns:p14="http://schemas.microsoft.com/office/powerpoint/2010/main" val="218739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err="1">
                <a:latin typeface="Consolas" charset="0"/>
                <a:ea typeface="Consolas" charset="0"/>
                <a:cs typeface="Consolas" charset="0"/>
              </a:rPr>
              <a:t>Task.Run</a:t>
            </a:r>
            <a:r>
              <a:rPr lang="en-US">
                <a:latin typeface="Consolas" charset="0"/>
                <a:ea typeface="Consolas" charset="0"/>
                <a:cs typeface="Consolas" charset="0"/>
              </a:rPr>
              <a:t>(Action, </a:t>
            </a:r>
            <a:r>
              <a:rPr lang="en-US" err="1">
                <a:latin typeface="Consolas" charset="0"/>
                <a:ea typeface="Consolas" charset="0"/>
                <a:cs typeface="Consolas" charset="0"/>
              </a:rPr>
              <a:t>CancellationToken</a:t>
            </a:r>
            <a:r>
              <a:rPr lang="en-US">
                <a:latin typeface="Consolas" charset="0"/>
                <a:ea typeface="Consolas" charset="0"/>
                <a:cs typeface="Consolas" charset="0"/>
              </a:rPr>
              <a:t>) </a:t>
            </a:r>
            <a:r>
              <a:rPr lang="en-US" sz="2200">
                <a:latin typeface="Calibri Light"/>
              </a:rPr>
              <a:t>only checks if token has been cancelled at the </a:t>
            </a:r>
            <a:r>
              <a:rPr lang="en-US" sz="2200" i="1">
                <a:latin typeface="Calibri Light"/>
              </a:rPr>
              <a:t>start</a:t>
            </a:r>
            <a:r>
              <a:rPr lang="en-US" sz="2200">
                <a:latin typeface="Calibri Light"/>
              </a:rPr>
              <a:t> of the task</a:t>
            </a:r>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a:p>
        </p:txBody>
      </p:sp>
    </p:spTree>
    <p:extLst>
      <p:ext uri="{BB962C8B-B14F-4D97-AF65-F5344CB8AC3E}">
        <p14:creationId xmlns:p14="http://schemas.microsoft.com/office/powerpoint/2010/main" val="1787827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a:p>
        </p:txBody>
      </p:sp>
    </p:spTree>
    <p:extLst>
      <p:ext uri="{BB962C8B-B14F-4D97-AF65-F5344CB8AC3E}">
        <p14:creationId xmlns:p14="http://schemas.microsoft.com/office/powerpoint/2010/main" val="3643251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3402118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99173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947547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460554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3347645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362459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Q: Can you see a possible race condition in order of operation?</a:t>
            </a:r>
          </a:p>
          <a:p>
            <a:r>
              <a:rPr lang="en-US" baseline="0"/>
              <a:t>A: Event Handler not being assigned if after </a:t>
            </a:r>
            <a:r>
              <a:rPr lang="en-US" baseline="0" err="1"/>
              <a:t>DownloadDataAsync</a:t>
            </a:r>
            <a:r>
              <a:rPr lang="en-US" baseline="0"/>
              <a:t> call</a:t>
            </a:r>
          </a:p>
          <a:p>
            <a:endParaRPr lang="en-US" baseline="0"/>
          </a:p>
          <a:p>
            <a:r>
              <a:rPr lang="en-US" baseline="0"/>
              <a:t>Here's a similar method to the one we just looked at. Let's look at some of the issues </a:t>
            </a:r>
            <a:r>
              <a:rPr lang="en-US" baseline="0" err="1"/>
              <a:t>async</a:t>
            </a:r>
            <a:r>
              <a:rPr lang="en-US" baseline="0"/>
              <a:t> programming often causes in our code. Here's a basic example. We are using </a:t>
            </a:r>
            <a:r>
              <a:rPr lang="en-US" b="1" baseline="0" err="1"/>
              <a:t>WebClient</a:t>
            </a:r>
            <a:r>
              <a:rPr lang="en-US" b="0" baseline="0"/>
              <a:t> to retrieve some data from a web service using the event style.</a:t>
            </a:r>
          </a:p>
          <a:p>
            <a:endParaRPr lang="en-US" b="0" baseline="0"/>
          </a:p>
          <a:p>
            <a:r>
              <a:rPr lang="en-US" b="1" u="sng" baseline="0"/>
              <a:t>[Next]</a:t>
            </a:r>
          </a:p>
          <a:p>
            <a:r>
              <a:rPr lang="en-US" b="0" baseline="0"/>
              <a:t>Q: What do you think of this code? </a:t>
            </a:r>
          </a:p>
          <a:p>
            <a:r>
              <a:rPr lang="en-US" b="0" baseline="0"/>
              <a:t>How quickly can your brain "parse" it and determine what it's doing?</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a:p>
        </p:txBody>
      </p:sp>
    </p:spTree>
    <p:extLst>
      <p:ext uri="{BB962C8B-B14F-4D97-AF65-F5344CB8AC3E}">
        <p14:creationId xmlns:p14="http://schemas.microsoft.com/office/powerpoint/2010/main" val="224999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50</a:t>
            </a:fld>
            <a:endParaRPr lang="en-US"/>
          </a:p>
        </p:txBody>
      </p:sp>
    </p:spTree>
    <p:extLst>
      <p:ext uri="{BB962C8B-B14F-4D97-AF65-F5344CB8AC3E}">
        <p14:creationId xmlns:p14="http://schemas.microsoft.com/office/powerpoint/2010/main" val="1404172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513058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52</a:t>
            </a:fld>
            <a:endParaRPr lang="en-US"/>
          </a:p>
        </p:txBody>
      </p:sp>
    </p:spTree>
    <p:extLst>
      <p:ext uri="{BB962C8B-B14F-4D97-AF65-F5344CB8AC3E}">
        <p14:creationId xmlns:p14="http://schemas.microsoft.com/office/powerpoint/2010/main" val="86204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387792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3142924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2656970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Monsters: You're using </a:t>
            </a:r>
            <a:r>
              <a:rPr lang="en-US" err="1"/>
              <a:t>HttpClient</a:t>
            </a:r>
            <a:r>
              <a:rPr lang="en-US"/>
              <a:t> wrong and it is destabilizing your software</a:t>
            </a:r>
          </a:p>
          <a:p>
            <a:r>
              <a:rPr lang="en-US"/>
              <a:t>http://aspnetmonsters.com/2016/08/2016-08-27-httpclientwrong/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3529961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Make efficient use of </a:t>
            </a:r>
            <a:r>
              <a:rPr lang="en-US" b="1" baseline="0" err="1"/>
              <a:t>HttpClients</a:t>
            </a: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One of the benefits of an </a:t>
            </a:r>
            <a:r>
              <a:rPr lang="en-US" baseline="0" err="1"/>
              <a:t>HttpClient</a:t>
            </a:r>
            <a:r>
              <a:rPr lang="en-US" baseline="0"/>
              <a:t> is that it can handle multiple requests so you don’t have to spin up or instantiate a new copy of an </a:t>
            </a:r>
            <a:r>
              <a:rPr lang="en-US" baseline="0" err="1"/>
              <a:t>HttpClient</a:t>
            </a:r>
            <a:r>
              <a:rPr lang="en-US" baseline="0"/>
              <a:t> every time you make a call. Unlike older approaches, such as a web client. We often see customers needlessly spinning up </a:t>
            </a:r>
            <a:r>
              <a:rPr lang="en-US" baseline="0" err="1"/>
              <a:t>HttpClients</a:t>
            </a:r>
            <a:r>
              <a:rPr lang="en-US" baseline="0"/>
              <a:t>. So this is a good thing to be aware of and on the lookout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Create a base class or service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A way to avoid having to create multiple instances of </a:t>
            </a:r>
            <a:r>
              <a:rPr lang="en-US" baseline="0" err="1"/>
              <a:t>HttpClient</a:t>
            </a:r>
            <a:r>
              <a:rPr lang="en-US" baseline="0"/>
              <a:t> is to create a base class or service, whose job is to handle things like creating the clients, setting the base address, receiving specific request URIs. Setting up a base object of things like request types such as delete, get, patch, put, post, so that you don’t have to re-create that functionality for every single service or repository.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could be simple or complex, based on how simple of complex the customer’s setup is. This allows you to write it the one time and then re-use it for any subsequent services you may write.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Use </a:t>
            </a:r>
            <a:r>
              <a:rPr lang="en-US" b="1" baseline="0" err="1"/>
              <a:t>Async</a:t>
            </a:r>
            <a:r>
              <a:rPr lang="en-US" b="1" baseline="0"/>
              <a:t>/Await properly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 often see the incorrect usage of </a:t>
            </a:r>
            <a:r>
              <a:rPr lang="en-US" baseline="0" err="1"/>
              <a:t>Async</a:t>
            </a:r>
            <a:r>
              <a:rPr lang="en-US" baseline="0"/>
              <a:t> and Await or simply executing something in a background thread. Customers often attempt to execute these services within a background thread and get partially there but they may only kick off the Http request in the background thread but them and then when it comes back they may de-serialize the actual information back to the main thread or the UI thread.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appropriate techniques to the use of </a:t>
            </a:r>
            <a:r>
              <a:rPr lang="en-US" baseline="0" err="1"/>
              <a:t>Async</a:t>
            </a:r>
            <a:r>
              <a:rPr lang="en-US" baseline="0"/>
              <a:t> and Await.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De-serialization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 few libraries that you can use for de-serialization including System Json, which you can use for manual de-serialization. We tend to use </a:t>
            </a:r>
            <a:r>
              <a:rPr lang="en-US" baseline="0" err="1"/>
              <a:t>Newtonsoft’s</a:t>
            </a:r>
            <a:r>
              <a:rPr lang="en-US" baseline="0"/>
              <a:t> Json package for de-serialization because we’ve found that it works pretty well and most clients typically use it. These work for when we’re specifically targeting JSON. You rarely see customers using SOAP services or WSDL based but that can certainly occur.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Add cancellation tokens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r>
              <a:rPr lang="en-US" sz="1200" kern="1200" err="1">
                <a:solidFill>
                  <a:schemeClr val="tx1"/>
                </a:solidFill>
                <a:effectLst/>
                <a:latin typeface="+mn-lt"/>
                <a:ea typeface="+mn-ea"/>
                <a:cs typeface="+mn-cs"/>
              </a:rPr>
              <a:t>CancellationTokens</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https://msdn.microsoft.com/en-us/library/dd997289(v=vs.110).aspx</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4253778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baseline="0"/>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baseline="0">
                <a:latin typeface="Calibri"/>
              </a:rPr>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3483612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Reachability is</a:t>
            </a:r>
            <a:r>
              <a:rPr lang="en-US" baseline="0"/>
              <a:t> a really big problem that we often </a:t>
            </a:r>
            <a:r>
              <a:rPr lang="en-US"/>
              <a:t>run into </a:t>
            </a:r>
            <a:r>
              <a:rPr lang="en-US" baseline="0"/>
              <a:t>when working with customers, especially customers who are creating consumer apps. Especially when the app users are people who might be dispersed widely, for example outside of urban areas. These people might have inconsistent connectivity—they could drop off of Wi-Fi, onto a carrier signal that’s pretty weak.</a:t>
            </a:r>
          </a:p>
          <a:p>
            <a:endParaRPr lang="en-US" baseline="0"/>
          </a:p>
          <a:p>
            <a:r>
              <a:rPr lang="en-US" baseline="0"/>
              <a:t>We often see that customer’s don’t seem to account for the possibility that their users could experience losses in service or intermittent connectivity. This leads to problems like a lack of exception handling when they’ve lost connection completely or had a blip in connection when they’ve called a web service and they’ve gotten nothing back.</a:t>
            </a:r>
          </a:p>
          <a:p>
            <a:endParaRPr lang="en-US" baseline="0"/>
          </a:p>
          <a:p>
            <a:r>
              <a:rPr lang="en-US" b="1" baseline="0"/>
              <a:t>Connectivity plug-in</a:t>
            </a:r>
          </a:p>
          <a:p>
            <a:r>
              <a:rPr lang="en-US" baseline="0"/>
              <a:t>We try to suggest that they monitor and maintain reachability, which can be done manually on all three platforms with varying approaches. We like to suggest a particularly good library called the Connectivity plug-in that James </a:t>
            </a:r>
            <a:r>
              <a:rPr lang="en-US" baseline="0" err="1"/>
              <a:t>Montemagno</a:t>
            </a:r>
            <a:r>
              <a:rPr lang="en-US" baseline="0"/>
              <a:t> created for Xamarin specifically, which you can use through the platform-specific projects or through PCLs. </a:t>
            </a:r>
          </a:p>
          <a:p>
            <a:endParaRPr lang="en-US" baseline="0"/>
          </a:p>
          <a:p>
            <a:r>
              <a:rPr lang="en-US" baseline="0"/>
              <a:t>The Connectivity plug-in provides two main things:</a:t>
            </a:r>
          </a:p>
          <a:p>
            <a:pPr marL="171450" indent="-171450">
              <a:buFont typeface="Arial" panose="020B0604020202020204" pitchFamily="34" charset="0"/>
              <a:buChar char="•"/>
            </a:pPr>
            <a:r>
              <a:rPr lang="en-US" baseline="0"/>
              <a:t>It will kick off an event to tell the user/underlying app about a status change (for example, you’ve lost connection, gained connection, your are connected) so that the app can then offer a message to indicate the change in status (“you’ve lost your connection, do you want to retry?”) or perhaps offer some kind of offline mode so that you can still use the application but it will stop trying to use the service and will instead store information locally to be synced later when connectivity is restored.</a:t>
            </a:r>
          </a:p>
          <a:p>
            <a:pPr marL="171450" indent="-171450">
              <a:buFont typeface="Arial" panose="020B0604020202020204" pitchFamily="34" charset="0"/>
              <a:buChar char="•"/>
            </a:pPr>
            <a:r>
              <a:rPr lang="en-US" baseline="0"/>
              <a:t>On the call to the service to make the request, the app can say Am I connected? If I am, then go ahead and make the call. If not, prompt the user or do something locally such as store something and then switch to some kind of offline mode and be able to then switch to check or wait for a status change of some sort.</a:t>
            </a:r>
          </a:p>
          <a:p>
            <a:pPr marL="0" indent="0">
              <a:buFont typeface="Arial" panose="020B0604020202020204" pitchFamily="34" charset="0"/>
              <a:buNone/>
            </a:pPr>
            <a:endParaRPr lang="en-US" baseline="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Sample code: </a:t>
            </a:r>
            <a:r>
              <a:rPr lang="en-US" sz="1200" u="sng" kern="1200">
                <a:solidFill>
                  <a:schemeClr val="tx1"/>
                </a:solidFill>
                <a:effectLst/>
                <a:latin typeface="+mn-lt"/>
                <a:ea typeface="+mn-ea"/>
                <a:cs typeface="+mn-cs"/>
                <a:hlinkClick r:id="rId3"/>
              </a:rPr>
              <a:t>https://github.com/jamesmontemagno/Xamarin.Plugins/tree/master/Connectivity/TestApps</a:t>
            </a:r>
            <a:endParaRPr lang="en-US" sz="1200" u="sng" kern="1200">
              <a:solidFill>
                <a:schemeClr val="tx1"/>
              </a:solidFill>
              <a:effectLst/>
              <a:latin typeface="+mn-lt"/>
              <a:ea typeface="+mn-ea"/>
              <a:cs typeface="+mn-cs"/>
            </a:endParaRPr>
          </a:p>
          <a:p>
            <a:pPr marL="0" indent="0">
              <a:buFont typeface="Arial" panose="020B0604020202020204" pitchFamily="34" charset="0"/>
              <a:buNone/>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250678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For most people, the answer is "gross". And for good reason</a:t>
            </a:r>
            <a:r>
              <a:rPr lang="en-US" baseline="0"/>
              <a:t> —</a:t>
            </a:r>
          </a:p>
          <a:p>
            <a:endParaRPr lang="en-US" baseline="0"/>
          </a:p>
          <a:p>
            <a:r>
              <a:rPr lang="en-US" baseline="0"/>
              <a:t>&gt; The processing logic is defined separately and out of scope from the initiating function. </a:t>
            </a:r>
          </a:p>
          <a:p>
            <a:r>
              <a:rPr lang="en-US" baseline="0"/>
              <a:t>&gt; Ordering is important – we have to wire up the </a:t>
            </a:r>
            <a:r>
              <a:rPr lang="en-US" b="1" baseline="0"/>
              <a:t>Completed</a:t>
            </a:r>
            <a:r>
              <a:rPr lang="en-US" b="0" baseline="0"/>
              <a:t> function first – otherwise we introduce a potential race condition.</a:t>
            </a:r>
          </a:p>
          <a:p>
            <a:r>
              <a:rPr lang="en-US"/>
              <a:t>&gt; Lambdas and anonymous methods made this a </a:t>
            </a:r>
            <a:r>
              <a:rPr lang="en-US" i="1"/>
              <a:t>little</a:t>
            </a:r>
            <a:r>
              <a:rPr lang="en-US" i="0" baseline="0"/>
              <a:t> easier to work with, but it's still harder to understand.</a:t>
            </a:r>
          </a:p>
          <a:p>
            <a:r>
              <a:rPr lang="en-US" i="0" baseline="0"/>
              <a:t>&gt; The processing code </a:t>
            </a:r>
            <a:r>
              <a:rPr lang="en-US" b="1" i="0" baseline="0"/>
              <a:t>is not executed until the </a:t>
            </a:r>
            <a:r>
              <a:rPr lang="en-US" b="1" i="0" baseline="0" err="1"/>
              <a:t>async</a:t>
            </a:r>
            <a:r>
              <a:rPr lang="en-US" b="1" i="0" baseline="0"/>
              <a:t> operation is complete</a:t>
            </a:r>
            <a:r>
              <a:rPr lang="en-US" b="0" i="0" baseline="0"/>
              <a:t>.</a:t>
            </a:r>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a:p>
        </p:txBody>
      </p:sp>
    </p:spTree>
    <p:extLst>
      <p:ext uri="{BB962C8B-B14F-4D97-AF65-F5344CB8AC3E}">
        <p14:creationId xmlns:p14="http://schemas.microsoft.com/office/powerpoint/2010/main" val="1139903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60</a:t>
            </a:fld>
            <a:endParaRPr lang="en-US"/>
          </a:p>
        </p:txBody>
      </p:sp>
    </p:spTree>
    <p:extLst>
      <p:ext uri="{BB962C8B-B14F-4D97-AF65-F5344CB8AC3E}">
        <p14:creationId xmlns:p14="http://schemas.microsoft.com/office/powerpoint/2010/main" val="1766436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3532669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1811154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3864853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64</a:t>
            </a:fld>
            <a:endParaRPr lang="en-US"/>
          </a:p>
        </p:txBody>
      </p:sp>
    </p:spTree>
    <p:extLst>
      <p:ext uri="{BB962C8B-B14F-4D97-AF65-F5344CB8AC3E}">
        <p14:creationId xmlns:p14="http://schemas.microsoft.com/office/powerpoint/2010/main" val="1036604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65</a:t>
            </a:fld>
            <a:endParaRPr lang="en-US"/>
          </a:p>
        </p:txBody>
      </p:sp>
    </p:spTree>
    <p:extLst>
      <p:ext uri="{BB962C8B-B14F-4D97-AF65-F5344CB8AC3E}">
        <p14:creationId xmlns:p14="http://schemas.microsoft.com/office/powerpoint/2010/main" val="595198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4100152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Model-View-Controller</a:t>
            </a:r>
          </a:p>
          <a:p>
            <a:r>
              <a:rPr lang="en-US"/>
              <a:t>MVVM: Model-View-</a:t>
            </a:r>
            <a:r>
              <a:rPr lang="en-US" err="1"/>
              <a:t>ViewModel</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67</a:t>
            </a:fld>
            <a:endParaRPr lang="en-US"/>
          </a:p>
        </p:txBody>
      </p:sp>
    </p:spTree>
    <p:extLst>
      <p:ext uri="{BB962C8B-B14F-4D97-AF65-F5344CB8AC3E}">
        <p14:creationId xmlns:p14="http://schemas.microsoft.com/office/powerpoint/2010/main" val="4962002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758894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69</a:t>
            </a:fld>
            <a:endParaRPr lang="en-US"/>
          </a:p>
        </p:txBody>
      </p:sp>
    </p:spTree>
    <p:extLst>
      <p:ext uri="{BB962C8B-B14F-4D97-AF65-F5344CB8AC3E}">
        <p14:creationId xmlns:p14="http://schemas.microsoft.com/office/powerpoint/2010/main" val="112677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Notice that exceptions and errors are reported through a property.</a:t>
            </a:r>
            <a:r>
              <a:rPr lang="en-US" baseline="0"/>
              <a:t> We can't just use try/catch in the normal way to process our errors.</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a:p>
        </p:txBody>
      </p:sp>
    </p:spTree>
    <p:extLst>
      <p:ext uri="{BB962C8B-B14F-4D97-AF65-F5344CB8AC3E}">
        <p14:creationId xmlns:p14="http://schemas.microsoft.com/office/powerpoint/2010/main" val="663141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71</a:t>
            </a:fld>
            <a:endParaRPr lang="en-US"/>
          </a:p>
        </p:txBody>
      </p:sp>
    </p:spTree>
    <p:extLst>
      <p:ext uri="{BB962C8B-B14F-4D97-AF65-F5344CB8AC3E}">
        <p14:creationId xmlns:p14="http://schemas.microsoft.com/office/powerpoint/2010/main" val="21085081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72</a:t>
            </a:fld>
            <a:endParaRPr lang="en-US"/>
          </a:p>
        </p:txBody>
      </p:sp>
    </p:spTree>
    <p:extLst>
      <p:ext uri="{BB962C8B-B14F-4D97-AF65-F5344CB8AC3E}">
        <p14:creationId xmlns:p14="http://schemas.microsoft.com/office/powerpoint/2010/main" val="194981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73</a:t>
            </a:fld>
            <a:endParaRPr lang="en-US"/>
          </a:p>
        </p:txBody>
      </p:sp>
    </p:spTree>
    <p:extLst>
      <p:ext uri="{BB962C8B-B14F-4D97-AF65-F5344CB8AC3E}">
        <p14:creationId xmlns:p14="http://schemas.microsoft.com/office/powerpoint/2010/main" val="871564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74</a:t>
            </a:fld>
            <a:endParaRPr lang="en-US"/>
          </a:p>
        </p:txBody>
      </p:sp>
    </p:spTree>
    <p:extLst>
      <p:ext uri="{BB962C8B-B14F-4D97-AF65-F5344CB8AC3E}">
        <p14:creationId xmlns:p14="http://schemas.microsoft.com/office/powerpoint/2010/main" val="10204462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5690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1017609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77</a:t>
            </a:fld>
            <a:endParaRPr lang="en-US"/>
          </a:p>
        </p:txBody>
      </p:sp>
    </p:spTree>
    <p:extLst>
      <p:ext uri="{BB962C8B-B14F-4D97-AF65-F5344CB8AC3E}">
        <p14:creationId xmlns:p14="http://schemas.microsoft.com/office/powerpoint/2010/main" val="2644297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It </a:t>
            </a:r>
            <a:r>
              <a:rPr lang="en-US" sz="1200" b="0" kern="1200" baseline="0">
                <a:solidFill>
                  <a:schemeClr val="tx1"/>
                </a:solidFill>
                <a:effectLst/>
                <a:latin typeface="+mn-lt"/>
                <a:ea typeface="+mn-ea"/>
                <a:cs typeface="+mn-cs"/>
              </a:rPr>
              <a:t>i</a:t>
            </a:r>
            <a:r>
              <a:rPr lang="en-US" sz="1200" kern="1200" baseline="0">
                <a:solidFill>
                  <a:schemeClr val="tx1"/>
                </a:solidFill>
                <a:effectLst/>
                <a:latin typeface="+mn-lt"/>
                <a:ea typeface="+mn-ea"/>
                <a:cs typeface="+mn-cs"/>
              </a:rPr>
              <a:t>s worth mentioning to the customer that it can be very painful to change your database schema later on so it’s important to plan well at the outset.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example, adding a column to a table or deleting a column from a table. Obviously, adding information is much easier than removing information but they will need to have a version of that database previously stored and then whenever they get an updated version of the application they will need to be able to compare the previous version to the new one and then will need to run through a process to get the database schema updated, which can be very complex.</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SQLite supports the ALTER TABLE command to support limited schema changes using direct SQL statements e.g. renaming tables, adding new columns.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more substantial changes (ensuring the operation is atomic):</a:t>
            </a:r>
          </a:p>
          <a:p>
            <a:pPr marL="171450" indent="-171450">
              <a:buFontTx/>
              <a:buChar char="-"/>
            </a:pPr>
            <a:r>
              <a:rPr lang="en-US" sz="1200" kern="1200" baseline="0">
                <a:solidFill>
                  <a:schemeClr val="tx1"/>
                </a:solidFill>
                <a:effectLst/>
                <a:latin typeface="+mn-lt"/>
                <a:ea typeface="+mn-ea"/>
                <a:cs typeface="+mn-cs"/>
              </a:rPr>
              <a:t>Create a transaction</a:t>
            </a:r>
          </a:p>
          <a:p>
            <a:pPr marL="171450" indent="-171450">
              <a:buFontTx/>
              <a:buChar char="-"/>
            </a:pPr>
            <a:r>
              <a:rPr lang="en-US" sz="1200" kern="1200" baseline="0">
                <a:solidFill>
                  <a:schemeClr val="tx1"/>
                </a:solidFill>
                <a:effectLst/>
                <a:latin typeface="+mn-lt"/>
                <a:ea typeface="+mn-ea"/>
                <a:cs typeface="+mn-cs"/>
              </a:rPr>
              <a:t>Rename the old table</a:t>
            </a:r>
          </a:p>
          <a:p>
            <a:pPr marL="171450" indent="-171450">
              <a:buFontTx/>
              <a:buChar char="-"/>
            </a:pPr>
            <a:r>
              <a:rPr lang="en-US" sz="1200" kern="1200" baseline="0">
                <a:solidFill>
                  <a:schemeClr val="tx1"/>
                </a:solidFill>
                <a:effectLst/>
                <a:latin typeface="+mn-lt"/>
                <a:ea typeface="+mn-ea"/>
                <a:cs typeface="+mn-cs"/>
              </a:rPr>
              <a:t>Create a new table using the original name (the way you want it)</a:t>
            </a:r>
          </a:p>
          <a:p>
            <a:pPr marL="171450" indent="-171450">
              <a:buFontTx/>
              <a:buChar char="-"/>
            </a:pPr>
            <a:r>
              <a:rPr lang="en-US" sz="1200" kern="1200" baseline="0">
                <a:solidFill>
                  <a:schemeClr val="tx1"/>
                </a:solidFill>
                <a:effectLst/>
                <a:latin typeface="+mn-lt"/>
                <a:ea typeface="+mn-ea"/>
                <a:cs typeface="+mn-cs"/>
              </a:rPr>
              <a:t>Copy the data adding default values for non-null columns</a:t>
            </a:r>
          </a:p>
          <a:p>
            <a:pPr marL="171450" indent="-171450">
              <a:buFontTx/>
              <a:buChar char="-"/>
            </a:pPr>
            <a:r>
              <a:rPr lang="en-US" sz="1200" kern="1200" baseline="0">
                <a:solidFill>
                  <a:schemeClr val="tx1"/>
                </a:solidFill>
                <a:effectLst/>
                <a:latin typeface="+mn-lt"/>
                <a:ea typeface="+mn-ea"/>
                <a:cs typeface="+mn-cs"/>
              </a:rPr>
              <a:t>Drop the old table</a:t>
            </a:r>
          </a:p>
          <a:p>
            <a:pPr marL="171450" indent="-171450">
              <a:buFontTx/>
              <a:buChar char="-"/>
            </a:pPr>
            <a:r>
              <a:rPr lang="en-US" sz="1200" kern="1200" baseline="0">
                <a:solidFill>
                  <a:schemeClr val="tx1"/>
                </a:solidFill>
                <a:effectLst/>
                <a:latin typeface="+mn-lt"/>
                <a:ea typeface="+mn-ea"/>
                <a:cs typeface="+mn-cs"/>
              </a:rPr>
              <a:t>Commit the transaction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Have a plan in place for how to handle offline synchronization before launch.</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Both of these are best handled early in the architecture.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78</a:t>
            </a:fld>
            <a:endParaRPr lang="en-US"/>
          </a:p>
        </p:txBody>
      </p:sp>
    </p:spTree>
    <p:extLst>
      <p:ext uri="{BB962C8B-B14F-4D97-AF65-F5344CB8AC3E}">
        <p14:creationId xmlns:p14="http://schemas.microsoft.com/office/powerpoint/2010/main" val="40056787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topics of web requests and local storage are related because local storage can help you avoid redundancies specifically in web requests by enabling you to store things locally so that you don’t need to grab more data later on by calling the network. This can help save on battery life and can also improve performance.</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79</a:t>
            </a:fld>
            <a:endParaRPr lang="en-US"/>
          </a:p>
        </p:txBody>
      </p:sp>
    </p:spTree>
    <p:extLst>
      <p:ext uri="{BB962C8B-B14F-4D97-AF65-F5344CB8AC3E}">
        <p14:creationId xmlns:p14="http://schemas.microsoft.com/office/powerpoint/2010/main" val="34575854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purpose of this section is to describe the various local storage options and best practices for using them.</a:t>
            </a:r>
          </a:p>
          <a:p>
            <a:endParaRPr lang="en-US" sz="1200" b="1"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SQLite</a:t>
            </a:r>
            <a:r>
              <a:rPr lang="en-US" sz="1200" kern="1200">
                <a:solidFill>
                  <a:schemeClr val="tx1"/>
                </a:solidFill>
                <a:effectLst/>
                <a:latin typeface="+mn-lt"/>
                <a:ea typeface="+mn-ea"/>
                <a:cs typeface="+mn-cs"/>
              </a:rPr>
              <a:t>: the most prevalent option is kind of a relational database but really more of a flat file.</a:t>
            </a:r>
            <a:r>
              <a:rPr lang="en-US" sz="1200" kern="1200" baseline="0">
                <a:solidFill>
                  <a:schemeClr val="tx1"/>
                </a:solidFill>
                <a:effectLst/>
                <a:latin typeface="+mn-lt"/>
                <a:ea typeface="+mn-ea"/>
                <a:cs typeface="+mn-cs"/>
              </a:rPr>
              <a:t> Often when people use SQLite, we see threading issues because it’s hard to be able to maintain asynchronous activities on something that you basically get a giant lock on whenever it’s the one file and it’s hard to write to from multiple sources. Transactional issues are also a factor. </a:t>
            </a:r>
          </a:p>
          <a:p>
            <a:pPr marL="171450" lvl="0" indent="-171450">
              <a:buFont typeface="Arial" panose="020B0604020202020204" pitchFamily="34" charset="0"/>
              <a:buChar char="•"/>
            </a:pPr>
            <a:r>
              <a:rPr lang="en-US" sz="1200" b="1"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written by Paul Betts, is a</a:t>
            </a:r>
            <a:r>
              <a:rPr lang="en-US"/>
              <a:t> key-value storage library that handles a lot of the complex transactional and threading issues that come with using SQLite. He created this package</a:t>
            </a:r>
            <a:r>
              <a:rPr lang="en-US" baseline="0"/>
              <a:t> because transactions, asynchronous activity, and multi-threading on SQLite can be pretty tricky and can involve quite a bit of time. Users don’t need to do a ton of complex querying work in order to be able to store locally. What they really need is a fast way to be able to have this key value pair, which is exactly what </a:t>
            </a:r>
            <a:r>
              <a:rPr lang="en-US" baseline="0" err="1"/>
              <a:t>Akavache</a:t>
            </a:r>
            <a:r>
              <a:rPr lang="en-US" baseline="0"/>
              <a:t> is, to store things like user settings or, perhaps, a list of information, or more complex objects, all of which </a:t>
            </a:r>
            <a:r>
              <a:rPr lang="en-US" baseline="0" err="1"/>
              <a:t>Akavache</a:t>
            </a:r>
            <a:r>
              <a:rPr lang="en-US" baseline="0"/>
              <a:t> can do pretty well. But when they pull those things out, or the user pulls those things out in the application, they don’t necessarily need these extremely complex queries or joins or any of these things on tables. They already know what they’re looking for and they’re often stored very simply just using IDs or composite IDs of some sort for which they’ve created some scheme.</a:t>
            </a:r>
            <a:endParaRPr lang="en-US"/>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Other strategies you can use include platform-specific</a:t>
            </a:r>
            <a:r>
              <a:rPr lang="en-US" sz="1200" kern="1200" baseline="0">
                <a:solidFill>
                  <a:schemeClr val="tx1"/>
                </a:solidFill>
                <a:effectLst/>
                <a:latin typeface="+mn-lt"/>
                <a:ea typeface="+mn-ea"/>
                <a:cs typeface="+mn-cs"/>
              </a:rPr>
              <a:t> settings you can use to store things like user settings, simple data types and so on</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Native Platform Settings Management</a:t>
            </a:r>
            <a:r>
              <a:rPr lang="en-US" sz="1200" kern="1200">
                <a:solidFill>
                  <a:schemeClr val="tx1"/>
                </a:solidFill>
                <a:effectLst/>
                <a:latin typeface="+mn-lt"/>
                <a:ea typeface="+mn-ea"/>
                <a:cs typeface="+mn-cs"/>
              </a:rPr>
              <a:t>: this package targets the actual</a:t>
            </a:r>
            <a:r>
              <a:rPr lang="en-US" sz="1200" kern="1200" baseline="0">
                <a:solidFill>
                  <a:schemeClr val="tx1"/>
                </a:solidFill>
                <a:effectLst/>
                <a:latin typeface="+mn-lt"/>
                <a:ea typeface="+mn-ea"/>
                <a:cs typeface="+mn-cs"/>
              </a:rPr>
              <a:t> platform settings. </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3"/>
              </a:rPr>
              <a:t>https://github.com/jamesmontemagno/Xamarin.Plugins/tree/master/Settings - uses-the-native-settings-management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Manually writing to files (.txt, .xml, etc.)</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Etc. (there are other local database options)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Security</a:t>
            </a:r>
          </a:p>
          <a:p>
            <a:pPr marL="0" lvl="0" indent="0">
              <a:buFont typeface="Arial" panose="020B0604020202020204" pitchFamily="34" charset="0"/>
              <a:buNone/>
            </a:pPr>
            <a:r>
              <a:rPr lang="en-US" sz="1200" kern="1200">
                <a:solidFill>
                  <a:schemeClr val="tx1"/>
                </a:solidFill>
                <a:effectLst/>
                <a:latin typeface="+mn-lt"/>
                <a:ea typeface="+mn-ea"/>
                <a:cs typeface="+mn-cs"/>
              </a:rPr>
              <a:t>All of these options have varying degrees</a:t>
            </a:r>
            <a:r>
              <a:rPr lang="en-US" sz="1200" kern="1200" baseline="0">
                <a:solidFill>
                  <a:schemeClr val="tx1"/>
                </a:solidFill>
                <a:effectLst/>
                <a:latin typeface="+mn-lt"/>
                <a:ea typeface="+mn-ea"/>
                <a:cs typeface="+mn-cs"/>
              </a:rPr>
              <a:t> of security, which means that it’s important for the mobile architect to probe a bit to determine more about the use case because if they’re storing user information that should be kept pretty private they might want to consider using encryption on the database.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80</a:t>
            </a:fld>
            <a:endParaRPr lang="en-US"/>
          </a:p>
        </p:txBody>
      </p:sp>
    </p:spTree>
    <p:extLst>
      <p:ext uri="{BB962C8B-B14F-4D97-AF65-F5344CB8AC3E}">
        <p14:creationId xmlns:p14="http://schemas.microsoft.com/office/powerpoint/2010/main" val="85355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a:t>
            </a:r>
            <a:r>
              <a:rPr lang="en-US" baseline="0"/>
              <a:t> the method that actually starts everything is actually the </a:t>
            </a:r>
            <a:r>
              <a:rPr lang="en-US" i="1" baseline="0"/>
              <a:t>last</a:t>
            </a:r>
            <a:r>
              <a:rPr lang="en-US" i="0" baseline="0"/>
              <a:t> thing we do.</a:t>
            </a:r>
          </a:p>
          <a:p>
            <a:endParaRPr lang="en-US" i="0" baseline="0"/>
          </a:p>
          <a:p>
            <a:r>
              <a:rPr lang="en-US" i="0" baseline="0"/>
              <a:t>This begins downloading data and </a:t>
            </a:r>
            <a:r>
              <a:rPr lang="en-US" b="1" i="0" baseline="0"/>
              <a:t>at some later point in time</a:t>
            </a:r>
            <a:r>
              <a:rPr lang="en-US" b="0" i="0" baseline="0"/>
              <a:t>, we will execute the code associated with the event to process the results. Ultimately, we are breaking the code defined in this method into two "chunks", each executed separately and as a result, it becomes more complex and harder to read and write.</a:t>
            </a:r>
            <a:endParaRPr lang="en-US" i="0" baseline="0"/>
          </a:p>
          <a:p>
            <a:endParaRPr lang="en-US" i="0" baseline="0"/>
          </a:p>
          <a:p>
            <a:r>
              <a:rPr lang="en-US" i="0" baseline="0"/>
              <a:t>So, let's stop for a second and think about how we </a:t>
            </a:r>
            <a:r>
              <a:rPr lang="en-US" i="1" baseline="0"/>
              <a:t>want</a:t>
            </a:r>
            <a:r>
              <a:rPr lang="en-US" i="0" baseline="0"/>
              <a:t> to write this code. </a:t>
            </a:r>
          </a:p>
          <a:p>
            <a:r>
              <a:rPr lang="en-US" i="0" baseline="0"/>
              <a:t>Q: Don't assume any new features yet, but how would you like to structure this?</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a:p>
        </p:txBody>
      </p:sp>
    </p:spTree>
    <p:extLst>
      <p:ext uri="{BB962C8B-B14F-4D97-AF65-F5344CB8AC3E}">
        <p14:creationId xmlns:p14="http://schemas.microsoft.com/office/powerpoint/2010/main" val="382331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often important to keep in mind the idea of offline sync solutions, which can be</a:t>
            </a:r>
            <a:r>
              <a:rPr lang="en-US" baseline="0"/>
              <a:t> pretty important in some scenarios, for example, a field service app (for oil, gas, forestry) that might be in and out of good signal strength as their doing their job. If they’re out in the middle of nowhere, they need a good way to keep using the application effectively but when they’re back into an area where they can send and receive data, they need all of the operations that they made within the application (save, delete, update) need to have been stored locally and then sync to the server or service when their connectivity is restored.</a:t>
            </a:r>
          </a:p>
          <a:p>
            <a:endParaRPr lang="en-US" baseline="0"/>
          </a:p>
          <a:p>
            <a:r>
              <a:rPr lang="en-US" baseline="0"/>
              <a:t>Effective offline sync solutions involve a combination of a few things. </a:t>
            </a:r>
          </a:p>
          <a:p>
            <a:endParaRPr lang="en-US" baseline="0"/>
          </a:p>
          <a:p>
            <a:pPr marL="171450" indent="-171450">
              <a:buFont typeface="Arial" panose="020B0604020202020204" pitchFamily="34" charset="0"/>
              <a:buChar char="•"/>
            </a:pPr>
            <a:r>
              <a:rPr lang="en-US" baseline="0"/>
              <a:t>Making those requests when they regain access to the server</a:t>
            </a:r>
          </a:p>
          <a:p>
            <a:pPr marL="171450" indent="-171450">
              <a:buFont typeface="Arial" panose="020B0604020202020204" pitchFamily="34" charset="0"/>
              <a:buChar char="•"/>
            </a:pPr>
            <a:r>
              <a:rPr lang="en-US" baseline="0"/>
              <a:t>Connectivity and reachability testing plays a large role</a:t>
            </a:r>
          </a:p>
          <a:p>
            <a:endParaRPr lang="en-US" baseline="0"/>
          </a:p>
          <a:p>
            <a:r>
              <a:rPr lang="en-US" baseline="0"/>
              <a:t>Syncing involves a component or a package of some sort that you can use in conjunction with </a:t>
            </a:r>
            <a:r>
              <a:rPr lang="en-US" baseline="0" err="1"/>
              <a:t>Couchbase</a:t>
            </a:r>
            <a:r>
              <a:rPr lang="en-US" baseline="0"/>
              <a:t> or SQLite to indicate that we have changes (deletions, updates, inserts) that we need to sync to the server.</a:t>
            </a:r>
          </a:p>
          <a:p>
            <a:endParaRPr lang="en-US" baseline="0"/>
          </a:p>
          <a:p>
            <a:r>
              <a:rPr lang="en-US" baseline="0"/>
              <a:t>The solution you choose will likely be determined by the customer’s setup. We’re rarely dealing with a completely new setup so we have to be flexible. </a:t>
            </a:r>
          </a:p>
          <a:p>
            <a:endParaRPr lang="en-US" baseline="0"/>
          </a:p>
          <a:p>
            <a:r>
              <a:rPr lang="en-US" baseline="0"/>
              <a:t>The “Rolling your own solution” option can be extremely complex depending on the customer’s setup.</a:t>
            </a:r>
          </a:p>
          <a:p>
            <a:r>
              <a:rPr lang="en-US" baseline="0"/>
              <a:t>It’s worth trying to go an easier route if that’s an option. </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81</a:t>
            </a:fld>
            <a:endParaRPr lang="en-US"/>
          </a:p>
        </p:txBody>
      </p:sp>
    </p:spTree>
    <p:extLst>
      <p:ext uri="{BB962C8B-B14F-4D97-AF65-F5344CB8AC3E}">
        <p14:creationId xmlns:p14="http://schemas.microsoft.com/office/powerpoint/2010/main" val="25560274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SQLite-Net has a dependency on </a:t>
            </a:r>
            <a:r>
              <a:rPr lang="en-US" err="1"/>
              <a:t>SQLitePCL.raw_basic</a:t>
            </a:r>
            <a:endParaRPr lang="en-US"/>
          </a:p>
          <a:p>
            <a:endParaRPr lang="en-US"/>
          </a:p>
          <a:p>
            <a:r>
              <a:rPr lang="en-US"/>
              <a:t>Recommend SQLite-Net:</a:t>
            </a:r>
          </a:p>
          <a:p>
            <a:pPr marL="171450" indent="-171450">
              <a:buFontTx/>
              <a:buChar char="-"/>
            </a:pPr>
            <a:r>
              <a:rPr lang="en-US"/>
              <a:t>Cross-platform</a:t>
            </a:r>
          </a:p>
          <a:p>
            <a:pPr marL="171450" indent="-171450">
              <a:buFontTx/>
              <a:buChar char="-"/>
            </a:pPr>
            <a:r>
              <a:rPr lang="en-US"/>
              <a:t>Light-weight – fast thin wrapper</a:t>
            </a:r>
          </a:p>
          <a:p>
            <a:pPr marL="171450" indent="-171450">
              <a:buFontTx/>
              <a:buChar char="-"/>
            </a:pPr>
            <a:r>
              <a:rPr lang="en-US"/>
              <a:t>Easy and convenient ORM database layer</a:t>
            </a:r>
          </a:p>
          <a:p>
            <a:pPr marL="171450" indent="-171450">
              <a:buFontTx/>
              <a:buChar char="-"/>
            </a:pPr>
            <a:r>
              <a:rPr lang="en-US"/>
              <a:t>Works with your data model</a:t>
            </a:r>
          </a:p>
          <a:p>
            <a:pPr marL="171450" indent="-171450">
              <a:buFontTx/>
              <a:buChar char="-"/>
            </a:pPr>
            <a:r>
              <a:rPr lang="en-US"/>
              <a:t>Kept up-to-date</a:t>
            </a:r>
          </a:p>
          <a:p>
            <a:pPr marL="171450" indent="-171450">
              <a:buFontTx/>
              <a:buChar char="-"/>
            </a:pPr>
            <a:endParaRPr lang="en-US"/>
          </a:p>
          <a:p>
            <a:pPr marL="0" indent="0">
              <a:buFontTx/>
              <a:buNone/>
            </a:pPr>
            <a:r>
              <a:rPr lang="en-US" b="1"/>
              <a:t>NOTE: </a:t>
            </a:r>
            <a:r>
              <a:rPr lang="en-US"/>
              <a:t>We recommend adopting the repository pattern which can achieve the desired decoupling through interfaces.</a:t>
            </a:r>
          </a:p>
          <a:p>
            <a:pPr marL="0" indent="0">
              <a:buFontTx/>
              <a:buNone/>
            </a:pPr>
            <a:endParaRPr lang="en-US"/>
          </a:p>
          <a:p>
            <a:pPr marL="0" indent="0">
              <a:buFontTx/>
              <a:buNone/>
            </a:pPr>
            <a:r>
              <a:rPr lang="en-US"/>
              <a:t>Alternatively, consider using a base class you can derive from to better decouple model classes from for SQLite e.g. attributes etc. A factory can create the entity objects with SQLite specific attributes and return the base class so the app need not know it’s using SQLite specific objects. </a:t>
            </a:r>
          </a:p>
          <a:p>
            <a:pPr marL="0" indent="0">
              <a:buFontTx/>
              <a:buNone/>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82</a:t>
            </a:fld>
            <a:endParaRPr lang="en-US"/>
          </a:p>
        </p:txBody>
      </p:sp>
    </p:spTree>
    <p:extLst>
      <p:ext uri="{BB962C8B-B14F-4D97-AF65-F5344CB8AC3E}">
        <p14:creationId xmlns:p14="http://schemas.microsoft.com/office/powerpoint/2010/main" val="785817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83</a:t>
            </a:fld>
            <a:endParaRPr lang="en-US"/>
          </a:p>
        </p:txBody>
      </p:sp>
    </p:spTree>
    <p:extLst>
      <p:ext uri="{BB962C8B-B14F-4D97-AF65-F5344CB8AC3E}">
        <p14:creationId xmlns:p14="http://schemas.microsoft.com/office/powerpoint/2010/main" val="23879864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Transactions</a:t>
            </a:r>
          </a:p>
          <a:p>
            <a:r>
              <a:rPr lang="en-US"/>
              <a:t>Unless you are already in a transaction, each SQL statement gets a new transaction started for it. This is expensive (very expensive) as it requires the reopening, writing to and closing of the journal file for each individual statement. </a:t>
            </a:r>
          </a:p>
          <a:p>
            <a:endParaRPr lang="en-US"/>
          </a:p>
          <a:p>
            <a:r>
              <a:rPr lang="en-US" b="1"/>
              <a:t>Bulk Operations</a:t>
            </a:r>
          </a:p>
          <a:p>
            <a:r>
              <a:rPr lang="en-US"/>
              <a:t>It’s possible to perform multiple updates in a single unit of work to further optimize performance. In SQLite-Net use </a:t>
            </a:r>
            <a:r>
              <a:rPr lang="en-US" err="1"/>
              <a:t>InsertAll</a:t>
            </a:r>
            <a:r>
              <a:rPr lang="en-US"/>
              <a:t>/</a:t>
            </a:r>
            <a:r>
              <a:rPr lang="en-US" err="1"/>
              <a:t>UpdateAll</a:t>
            </a:r>
            <a:r>
              <a:rPr lang="en-US"/>
              <a:t> and pass in a set of pre-prepared objects.</a:t>
            </a:r>
          </a:p>
          <a:p>
            <a:endParaRPr lang="en-US"/>
          </a:p>
          <a:p>
            <a:r>
              <a:rPr lang="en-US" b="1"/>
              <a:t>Concurrency</a:t>
            </a:r>
          </a:p>
          <a:p>
            <a:r>
              <a:rPr lang="en-US"/>
              <a:t>SQLite obtains a lock on the database file when a transaction is open and so it is better to manage the database from a single thread where possible and manage concurrency across multiple threads such as through a queue. The </a:t>
            </a:r>
            <a:r>
              <a:rPr lang="en-US" err="1"/>
              <a:t>BlockingQueue</a:t>
            </a:r>
            <a:r>
              <a:rPr lang="en-US"/>
              <a:t> would be a good choice as it provides better thread safety.</a:t>
            </a:r>
          </a:p>
          <a:p>
            <a:endParaRPr lang="en-US"/>
          </a:p>
          <a:p>
            <a:r>
              <a:rPr lang="en-US" b="1"/>
              <a:t>OTHER COMMON AREAS OF ENHANCEMENT:</a:t>
            </a:r>
          </a:p>
          <a:p>
            <a:pPr marL="171450" indent="-171450">
              <a:buFont typeface="Arial" charset="0"/>
              <a:buChar char="•"/>
            </a:pPr>
            <a:r>
              <a:rPr lang="en-GB"/>
              <a:t>Prepare commands ahead of time and reuse them (if you need to use direct SQL statements)</a:t>
            </a:r>
          </a:p>
          <a:p>
            <a:pPr marL="171450" indent="-171450">
              <a:buFont typeface="Arial" charset="0"/>
              <a:buChar char="•"/>
            </a:pPr>
            <a:r>
              <a:rPr lang="en-GB"/>
              <a:t>Consider coalescing operations into a smaller subset</a:t>
            </a:r>
          </a:p>
          <a:p>
            <a:pPr marL="171450" indent="-171450">
              <a:buFont typeface="Arial" charset="0"/>
              <a:buChar char="•"/>
            </a:pPr>
            <a:r>
              <a:rPr lang="en-GB"/>
              <a:t>Optimize PRAGMA settings </a:t>
            </a:r>
            <a:r>
              <a:rPr lang="en-GB" sz="800"/>
              <a:t>*be aware of the trade-offs, benefits and limitations for a given scenario</a:t>
            </a:r>
            <a:endParaRPr lang="en-US"/>
          </a:p>
          <a:p>
            <a:endParaRPr lang="en-US"/>
          </a:p>
          <a:p>
            <a:r>
              <a:rPr lang="en-US" b="1"/>
              <a:t>Pre-prepared Commands/Statements</a:t>
            </a:r>
          </a:p>
          <a:p>
            <a:r>
              <a:rPr lang="en-US"/>
              <a:t>This is the recommended way to send queries to SQLite where the query statement is used many times. Defining them up-front (with placeholders where appropriate) means that they need only get parsed once rather than each time. It also guards against SQL Injection attacks. Ensure that these are cleared out before closing the database however.</a:t>
            </a:r>
          </a:p>
          <a:p>
            <a:endParaRPr lang="en-US"/>
          </a:p>
          <a:p>
            <a:r>
              <a:rPr lang="en-US" b="1"/>
              <a:t>Further Considerations</a:t>
            </a:r>
          </a:p>
          <a:p>
            <a:pPr marL="171450" indent="-171450">
              <a:buFontTx/>
              <a:buChar char="-"/>
            </a:pPr>
            <a:r>
              <a:rPr lang="en-US"/>
              <a:t>Most impactful gains will likely come from the use of transactions, bulk operations and use via a single thread</a:t>
            </a:r>
          </a:p>
          <a:p>
            <a:pPr marL="171450" indent="-171450">
              <a:buFontTx/>
              <a:buChar char="-"/>
            </a:pPr>
            <a:r>
              <a:rPr lang="en-US"/>
              <a:t>There is a balance to be struck regarding the number of operations performed within the same transaction. Executing a larger number of operations results in faster performance, however if one or more of the operations fail, then all operations in that transaction are rolled back and result in overall slower performance</a:t>
            </a:r>
          </a:p>
          <a:p>
            <a:pPr marL="171450" indent="-171450">
              <a:buFontTx/>
              <a:buChar char="-"/>
            </a:pPr>
            <a:r>
              <a:rPr lang="en-US"/>
              <a:t>Consider the use of read-only databases or temporary tables if performance is more important than data integrity. This will turn off journaling which, while providing the ability to roll back, adds overhead in terms of additional disk access</a:t>
            </a:r>
          </a:p>
          <a:p>
            <a:pPr marL="171450" indent="-171450">
              <a:buFontTx/>
              <a:buChar char="-"/>
            </a:pPr>
            <a:r>
              <a:rPr lang="en-US"/>
              <a:t>Consider compacting the database from time-to-time using the SQLite VACUUM command. This will avoid performance issues resulting in fragmentation of the database over time </a:t>
            </a:r>
            <a:r>
              <a:rPr lang="en-GB" err="1"/>
              <a:t>db.Execute</a:t>
            </a:r>
            <a:r>
              <a:rPr lang="en-GB"/>
              <a:t>("VACUUM")</a:t>
            </a:r>
          </a:p>
          <a:p>
            <a:pPr marL="171450" indent="-171450">
              <a:buFontTx/>
              <a:buChar char="-"/>
            </a:pPr>
            <a:r>
              <a:rPr lang="en-GB"/>
              <a:t>Explore the use of PRAGMA settings; </a:t>
            </a:r>
            <a:r>
              <a:rPr lang="en-GB" err="1"/>
              <a:t>journal_mode</a:t>
            </a:r>
            <a:r>
              <a:rPr lang="en-GB"/>
              <a:t>, synchronous – but beware of the trade-offs and consider in the context of the requirements e.g. data integrity vs. performance</a:t>
            </a:r>
          </a:p>
          <a:p>
            <a:pPr marL="171450" indent="-171450">
              <a:buFontTx/>
              <a:buChar char="-"/>
            </a:pPr>
            <a:r>
              <a:rPr lang="en-GB"/>
              <a:t>Prefer using the </a:t>
            </a:r>
            <a:r>
              <a:rPr lang="en-GB" err="1"/>
              <a:t>async</a:t>
            </a:r>
            <a:r>
              <a:rPr lang="en-GB"/>
              <a:t> methods (which are made easy with the ORM APIs)</a:t>
            </a:r>
          </a:p>
          <a:p>
            <a:pPr marL="171450" indent="-171450">
              <a:buFontTx/>
              <a:buChar char="-"/>
            </a:pPr>
            <a:r>
              <a:rPr lang="en-GB"/>
              <a:t>Coalescing operations is difficult and can be error prone, but can help minimize the number of operations; law of diminishing returns applies</a:t>
            </a:r>
          </a:p>
          <a:p>
            <a:pPr marL="171450" indent="-171450">
              <a:buFontTx/>
              <a:buChar char="-"/>
            </a:pPr>
            <a:endParaRPr lang="en-GB"/>
          </a:p>
          <a:p>
            <a:pPr marL="0" indent="0">
              <a:buFontTx/>
              <a:buNone/>
            </a:pPr>
            <a:r>
              <a:rPr lang="en-GB"/>
              <a:t>FYI: The ‘#pragma’ directive is most commonly known as the method specified by the C standard for providing additional information to the compiler, beyond what is conveyed in the language itself. In the context of SQLite, the PRAGMA statement is an SQL extension specific to SQLite and used to modify the operation of the SQLite library or to query the SQLite library for internal (non-table) data. See: https://sqlite.org/pragma.html</a:t>
            </a:r>
          </a:p>
          <a:p>
            <a:pPr marL="171450" indent="-171450">
              <a:buFontTx/>
              <a:buChar char="-"/>
            </a:pPr>
            <a:endParaRPr lang="en-US"/>
          </a:p>
          <a:p>
            <a:pPr marL="0" indent="0">
              <a:buFontTx/>
              <a:buNone/>
            </a:pPr>
            <a:r>
              <a:rPr lang="en-US"/>
              <a:t>e.g. on initialize connection:</a:t>
            </a:r>
          </a:p>
          <a:p>
            <a:pPr marL="0" indent="0">
              <a:buFontTx/>
              <a:buNone/>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err="1"/>
              <a:t>connection.Execute</a:t>
            </a:r>
            <a:r>
              <a:rPr lang="en-GB"/>
              <a:t>("PRAGMA </a:t>
            </a:r>
            <a:r>
              <a:rPr lang="en-GB" err="1"/>
              <a:t>journal_mode</a:t>
            </a:r>
            <a:r>
              <a:rPr lang="en-GB"/>
              <a:t> = WAL");</a:t>
            </a: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84</a:t>
            </a:fld>
            <a:endParaRPr lang="en-US"/>
          </a:p>
        </p:txBody>
      </p:sp>
    </p:spTree>
    <p:extLst>
      <p:ext uri="{BB962C8B-B14F-4D97-AF65-F5344CB8AC3E}">
        <p14:creationId xmlns:p14="http://schemas.microsoft.com/office/powerpoint/2010/main" val="23623752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85</a:t>
            </a:fld>
            <a:endParaRPr lang="en-US"/>
          </a:p>
        </p:txBody>
      </p:sp>
    </p:spTree>
    <p:extLst>
      <p:ext uri="{BB962C8B-B14F-4D97-AF65-F5344CB8AC3E}">
        <p14:creationId xmlns:p14="http://schemas.microsoft.com/office/powerpoint/2010/main" val="8731592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baseline="0"/>
              <a:t>The SQL database must be stored in a writable folder path which is platform-specific</a:t>
            </a:r>
          </a:p>
        </p:txBody>
      </p:sp>
      <p:sp>
        <p:nvSpPr>
          <p:cNvPr id="4" name="Slide Number Placeholder 3"/>
          <p:cNvSpPr>
            <a:spLocks noGrp="1"/>
          </p:cNvSpPr>
          <p:nvPr>
            <p:ph type="sldNum" sz="quarter" idx="10"/>
          </p:nvPr>
        </p:nvSpPr>
        <p:spPr/>
        <p:txBody>
          <a:bodyPr/>
          <a:lstStyle/>
          <a:p>
            <a:fld id="{A59B0A4E-FB7C-417E-8220-BD77FD55C7D4}" type="slidenum">
              <a:rPr lang="en-US" smtClean="0"/>
              <a:pPr/>
              <a:t>86</a:t>
            </a:fld>
            <a:endParaRPr lang="en-US"/>
          </a:p>
        </p:txBody>
      </p:sp>
    </p:spTree>
    <p:extLst>
      <p:ext uri="{BB962C8B-B14F-4D97-AF65-F5344CB8AC3E}">
        <p14:creationId xmlns:p14="http://schemas.microsoft.com/office/powerpoint/2010/main" val="3636635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true for ‘</a:t>
            </a:r>
            <a:r>
              <a:rPr lang="en-US" baseline="0" err="1"/>
              <a:t>storeDateTimeAsTicks</a:t>
            </a:r>
            <a:r>
              <a:rPr lang="en-US" baseline="0"/>
              <a:t>’ for performance reasons.</a:t>
            </a:r>
          </a:p>
          <a:p>
            <a:endParaRPr lang="en-US" baseline="0"/>
          </a:p>
          <a:p>
            <a:r>
              <a:rPr lang="en-US" baseline="0"/>
              <a:t>Use the ‘</a:t>
            </a:r>
            <a:r>
              <a:rPr lang="en-US" baseline="0" err="1"/>
              <a:t>openFlags</a:t>
            </a:r>
            <a:r>
              <a:rPr lang="en-US" baseline="0"/>
              <a:t>’ to control whether this uses read, write or sharing configuration.</a:t>
            </a:r>
          </a:p>
          <a:p>
            <a:endParaRPr lang="en-US" baseline="0"/>
          </a:p>
          <a:p>
            <a:r>
              <a:rPr lang="en-US" baseline="0"/>
              <a:t>It’s better to reuse the same connection for a set of operations rather than opening a new one each time – similar to the </a:t>
            </a:r>
            <a:r>
              <a:rPr lang="en-US" baseline="0" err="1"/>
              <a:t>HttpClient</a:t>
            </a:r>
            <a:r>
              <a:rPr lang="en-US" baseline="0"/>
              <a:t>. Be sure to call Dispose or Close when finished. The trade-off here is performance for memory and there is a balance to be struck.</a:t>
            </a:r>
          </a:p>
        </p:txBody>
      </p:sp>
      <p:sp>
        <p:nvSpPr>
          <p:cNvPr id="4" name="Slide Number Placeholder 3"/>
          <p:cNvSpPr>
            <a:spLocks noGrp="1"/>
          </p:cNvSpPr>
          <p:nvPr>
            <p:ph type="sldNum" sz="quarter" idx="10"/>
          </p:nvPr>
        </p:nvSpPr>
        <p:spPr/>
        <p:txBody>
          <a:bodyPr/>
          <a:lstStyle/>
          <a:p>
            <a:fld id="{A59B0A4E-FB7C-417E-8220-BD77FD55C7D4}" type="slidenum">
              <a:rPr lang="en-US" smtClean="0"/>
              <a:pPr/>
              <a:t>87</a:t>
            </a:fld>
            <a:endParaRPr lang="en-US"/>
          </a:p>
        </p:txBody>
      </p:sp>
    </p:spTree>
    <p:extLst>
      <p:ext uri="{BB962C8B-B14F-4D97-AF65-F5344CB8AC3E}">
        <p14:creationId xmlns:p14="http://schemas.microsoft.com/office/powerpoint/2010/main" val="502184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88</a:t>
            </a:fld>
            <a:endParaRPr lang="en-US"/>
          </a:p>
        </p:txBody>
      </p:sp>
    </p:spTree>
    <p:extLst>
      <p:ext uri="{BB962C8B-B14F-4D97-AF65-F5344CB8AC3E}">
        <p14:creationId xmlns:p14="http://schemas.microsoft.com/office/powerpoint/2010/main" val="3681694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89</a:t>
            </a:fld>
            <a:endParaRPr lang="en-US"/>
          </a:p>
        </p:txBody>
      </p:sp>
    </p:spTree>
    <p:extLst>
      <p:ext uri="{BB962C8B-B14F-4D97-AF65-F5344CB8AC3E}">
        <p14:creationId xmlns:p14="http://schemas.microsoft.com/office/powerpoint/2010/main" val="2553978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bulk operations where possible e.g. </a:t>
            </a:r>
            <a:r>
              <a:rPr lang="en-US" baseline="0" err="1"/>
              <a:t>UpdateAll</a:t>
            </a:r>
            <a:r>
              <a:rPr lang="en-US" baseline="0"/>
              <a:t> and </a:t>
            </a:r>
            <a:r>
              <a:rPr lang="en-US" baseline="0" err="1"/>
              <a:t>InsertAll</a:t>
            </a:r>
            <a:r>
              <a:rPr lang="en-US" baseline="0"/>
              <a:t>. Consider coalescing queries to retrieve/delete all items from the same table rather than across multiple separate queries.</a:t>
            </a:r>
          </a:p>
          <a:p>
            <a:endParaRPr lang="en-US" baseline="0"/>
          </a:p>
          <a:p>
            <a:r>
              <a:rPr lang="en-US" baseline="0"/>
              <a:t>Create, commit and rollback transaction commands are available in SQLite-Net.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90</a:t>
            </a:fld>
            <a:endParaRPr lang="en-US"/>
          </a:p>
        </p:txBody>
      </p:sp>
    </p:spTree>
    <p:extLst>
      <p:ext uri="{BB962C8B-B14F-4D97-AF65-F5344CB8AC3E}">
        <p14:creationId xmlns:p14="http://schemas.microsoft.com/office/powerpoint/2010/main" val="3030620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a:p>
        </p:txBody>
      </p:sp>
    </p:spTree>
    <p:extLst>
      <p:ext uri="{BB962C8B-B14F-4D97-AF65-F5344CB8AC3E}">
        <p14:creationId xmlns:p14="http://schemas.microsoft.com/office/powerpoint/2010/main" val="409235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You can also choose to execute direct SQL statements and queries with parameters. This is necessary for cross-table queries for example.</a:t>
            </a:r>
          </a:p>
          <a:p>
            <a:endParaRPr lang="en-US" baseline="0"/>
          </a:p>
          <a:p>
            <a:r>
              <a:rPr lang="en-US" baseline="0"/>
              <a:t>Methods:</a:t>
            </a:r>
          </a:p>
          <a:p>
            <a:pPr marL="171450" indent="-171450">
              <a:buFontTx/>
              <a:buChar char="-"/>
            </a:pPr>
            <a:r>
              <a:rPr lang="en-US" baseline="0" err="1"/>
              <a:t>ExecuteAsync</a:t>
            </a:r>
            <a:endParaRPr lang="en-US" baseline="0"/>
          </a:p>
          <a:p>
            <a:pPr marL="171450" indent="-171450">
              <a:buFontTx/>
              <a:buChar char="-"/>
            </a:pPr>
            <a:r>
              <a:rPr lang="en-US" baseline="0" err="1"/>
              <a:t>ExecuteScalarAsync</a:t>
            </a:r>
            <a:endParaRPr lang="en-US" baseline="0"/>
          </a:p>
          <a:p>
            <a:pPr marL="171450" indent="-171450">
              <a:buFontTx/>
              <a:buChar char="-"/>
            </a:pPr>
            <a:r>
              <a:rPr lang="en-US" baseline="0" err="1"/>
              <a:t>QueryAsync</a:t>
            </a:r>
            <a:endParaRPr lang="en-US" baseline="0"/>
          </a:p>
          <a:p>
            <a:pPr marL="171450" indent="-171450">
              <a:buFontTx/>
              <a:buChar char="-"/>
            </a:pPr>
            <a:r>
              <a:rPr lang="en-US" baseline="0" err="1"/>
              <a:t>GetAsync</a:t>
            </a:r>
            <a:endParaRPr lang="en-US" baseline="0"/>
          </a:p>
          <a:p>
            <a:pPr marL="171450" indent="-171450">
              <a:buFontTx/>
              <a:buChar char="-"/>
            </a:pPr>
            <a:r>
              <a:rPr lang="en-US" baseline="0" err="1"/>
              <a:t>FindAsync</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91</a:t>
            </a:fld>
            <a:endParaRPr lang="en-US"/>
          </a:p>
        </p:txBody>
      </p:sp>
    </p:spTree>
    <p:extLst>
      <p:ext uri="{BB962C8B-B14F-4D97-AF65-F5344CB8AC3E}">
        <p14:creationId xmlns:p14="http://schemas.microsoft.com/office/powerpoint/2010/main" val="1466160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92</a:t>
            </a:fld>
            <a:endParaRPr lang="en-US"/>
          </a:p>
        </p:txBody>
      </p:sp>
    </p:spTree>
    <p:extLst>
      <p:ext uri="{BB962C8B-B14F-4D97-AF65-F5344CB8AC3E}">
        <p14:creationId xmlns:p14="http://schemas.microsoft.com/office/powerpoint/2010/main" val="16285861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when data access code is encapsulated within shared utility classes, the consuming business logic must still take a dependency on a single implementation of that utility and in many cases their underlying dependencies and types.</a:t>
            </a:r>
          </a:p>
          <a:p>
            <a:endParaRPr lang="en-US"/>
          </a:p>
          <a:p>
            <a:r>
              <a:rPr lang="en-US" b="1"/>
              <a:t>Note about concept of “weak typing”</a:t>
            </a:r>
            <a:endParaRPr lang="en-US"/>
          </a:p>
          <a:p>
            <a:r>
              <a:rPr lang="en-US"/>
              <a:t>SQLite uses dynamic typing and does not enforce type constraints in the same way as a traditional database. </a:t>
            </a:r>
          </a:p>
          <a:p>
            <a:endParaRPr lang="en-US"/>
          </a:p>
          <a:p>
            <a:r>
              <a:rPr lang="en-US"/>
              <a:t>It is possible to put any data of any type into any column interchangeably (but probably not on purpose). It does try to convert the supplied value into the preferred type, but this limitation is something to be mindful of and certainly a consideration when architecting the storage. </a:t>
            </a:r>
          </a:p>
          <a:p>
            <a:endParaRPr lang="en-US"/>
          </a:p>
          <a:p>
            <a:r>
              <a:rPr lang="en-US"/>
              <a:t>In addition, accessing the data directly greatly increases the chance of this happening versus having the data access managed in a centralized manner. </a:t>
            </a:r>
            <a:br>
              <a:rPr lang="en-US"/>
            </a:b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93</a:t>
            </a:fld>
            <a:endParaRPr lang="en-US"/>
          </a:p>
        </p:txBody>
      </p:sp>
    </p:spTree>
    <p:extLst>
      <p:ext uri="{BB962C8B-B14F-4D97-AF65-F5344CB8AC3E}">
        <p14:creationId xmlns:p14="http://schemas.microsoft.com/office/powerpoint/2010/main" val="35005828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94</a:t>
            </a:fld>
            <a:endParaRPr lang="en-US"/>
          </a:p>
        </p:txBody>
      </p:sp>
    </p:spTree>
    <p:extLst>
      <p:ext uri="{BB962C8B-B14F-4D97-AF65-F5344CB8AC3E}">
        <p14:creationId xmlns:p14="http://schemas.microsoft.com/office/powerpoint/2010/main" val="32952329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95</a:t>
            </a:fld>
            <a:endParaRPr lang="en-US"/>
          </a:p>
        </p:txBody>
      </p:sp>
    </p:spTree>
    <p:extLst>
      <p:ext uri="{BB962C8B-B14F-4D97-AF65-F5344CB8AC3E}">
        <p14:creationId xmlns:p14="http://schemas.microsoft.com/office/powerpoint/2010/main" val="11668954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97</a:t>
            </a:fld>
            <a:endParaRPr lang="en-US"/>
          </a:p>
        </p:txBody>
      </p:sp>
    </p:spTree>
    <p:extLst>
      <p:ext uri="{BB962C8B-B14F-4D97-AF65-F5344CB8AC3E}">
        <p14:creationId xmlns:p14="http://schemas.microsoft.com/office/powerpoint/2010/main" val="36123988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A base repository approach works well for an ORM driven SQLite data store.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98</a:t>
            </a:fld>
            <a:endParaRPr lang="en-US"/>
          </a:p>
        </p:txBody>
      </p:sp>
    </p:spTree>
    <p:extLst>
      <p:ext uri="{BB962C8B-B14F-4D97-AF65-F5344CB8AC3E}">
        <p14:creationId xmlns:p14="http://schemas.microsoft.com/office/powerpoint/2010/main" val="17730741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In this simplified example, the model classes defined in the business logic can be used directly without any further data mapping. However, if you need to decorate objects with attributes specific to the data store e.g. the SQLite </a:t>
            </a:r>
            <a:r>
              <a:rPr lang="en-US" baseline="0" err="1"/>
              <a:t>PrimaryKey</a:t>
            </a:r>
            <a:r>
              <a:rPr lang="en-US" baseline="0"/>
              <a:t> or </a:t>
            </a:r>
            <a:r>
              <a:rPr lang="en-US" baseline="0" err="1"/>
              <a:t>AutoIncrement</a:t>
            </a:r>
            <a:r>
              <a:rPr lang="en-US" baseline="0"/>
              <a:t>, then these entities can be decoupled from the business logic models themselves and mapped by the repository.</a:t>
            </a:r>
          </a:p>
          <a:p>
            <a:endParaRPr lang="en-US" baseline="0"/>
          </a:p>
          <a:p>
            <a:r>
              <a:rPr lang="en-US" baseline="0"/>
              <a:t>The connection can be initialized within the </a:t>
            </a:r>
            <a:r>
              <a:rPr lang="en-US" baseline="0" err="1"/>
              <a:t>InitializeAsync</a:t>
            </a:r>
            <a:r>
              <a:rPr lang="en-US" baseline="0"/>
              <a:t> method either directly or resolved via the </a:t>
            </a:r>
            <a:r>
              <a:rPr lang="en-US" baseline="0" err="1"/>
              <a:t>StoreManager</a:t>
            </a:r>
            <a:r>
              <a:rPr lang="en-US" baseline="0"/>
              <a:t> if this is used. For example, if a </a:t>
            </a:r>
            <a:r>
              <a:rPr lang="en-US" baseline="0" err="1"/>
              <a:t>StoreManager</a:t>
            </a:r>
            <a:r>
              <a:rPr lang="en-US" baseline="0"/>
              <a:t> is used, then the </a:t>
            </a:r>
            <a:r>
              <a:rPr lang="en-US" baseline="0" err="1"/>
              <a:t>InitializeAsync</a:t>
            </a:r>
            <a:r>
              <a:rPr lang="en-US" baseline="0"/>
              <a:t> method would be called here and a member reference to the </a:t>
            </a:r>
            <a:r>
              <a:rPr lang="en-US" baseline="0" err="1"/>
              <a:t>StoreManager</a:t>
            </a:r>
            <a:r>
              <a:rPr lang="en-US" baseline="0"/>
              <a:t> retained in each repository.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99</a:t>
            </a:fld>
            <a:endParaRPr lang="en-US"/>
          </a:p>
        </p:txBody>
      </p:sp>
    </p:spTree>
    <p:extLst>
      <p:ext uri="{BB962C8B-B14F-4D97-AF65-F5344CB8AC3E}">
        <p14:creationId xmlns:p14="http://schemas.microsoft.com/office/powerpoint/2010/main" val="28856201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100</a:t>
            </a:fld>
            <a:endParaRPr lang="en-US"/>
          </a:p>
        </p:txBody>
      </p:sp>
    </p:spTree>
    <p:extLst>
      <p:ext uri="{BB962C8B-B14F-4D97-AF65-F5344CB8AC3E}">
        <p14:creationId xmlns:p14="http://schemas.microsoft.com/office/powerpoint/2010/main" val="820141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101</a:t>
            </a:fld>
            <a:endParaRPr lang="en-US"/>
          </a:p>
        </p:txBody>
      </p:sp>
    </p:spTree>
    <p:extLst>
      <p:ext uri="{BB962C8B-B14F-4D97-AF65-F5344CB8AC3E}">
        <p14:creationId xmlns:p14="http://schemas.microsoft.com/office/powerpoint/2010/main" val="590487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rgbClr val="6C6C6C"/>
                </a:solidFill>
                <a:latin typeface="Calibri Light" panose="020F0302020204030204" pitchFamily="34" charset="0"/>
                <a:cs typeface="Calibri Light" panose="020F0302020204030204" pitchFamily="34" charset="0"/>
              </a:defRPr>
            </a:lvl4pPr>
            <a:lvl5pPr>
              <a:defRPr sz="1600"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1620695" y="4940278"/>
            <a:ext cx="6047653"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9584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2982948"/>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mj-lt"/>
              <a:buAutoNum type="arabicPeriod"/>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342900" indent="-342900" rtl="0">
              <a:spcBef>
                <a:spcPts val="0"/>
              </a:spcBef>
              <a:buFont typeface="+mj-lt"/>
              <a:buAutoNum type="arabicPeriod"/>
              <a:defRPr sz="2000"/>
            </a:lvl2pPr>
            <a:lvl3pPr marL="507997" indent="-342900" rtl="0">
              <a:spcBef>
                <a:spcPts val="0"/>
              </a:spcBef>
              <a:buFont typeface="+mj-lt"/>
              <a:buAutoNum type="arabicPeriod"/>
              <a:defRPr sz="2000"/>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cxnSp>
        <p:nvCxnSpPr>
          <p:cNvPr id="6" name="Straight Connector 5"/>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36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2"/>
            <a:ext cx="9139201" cy="5153793"/>
          </a:xfrm>
          <a:prstGeom prst="rect">
            <a:avLst/>
          </a:prstGeom>
        </p:spPr>
      </p:pic>
      <p:sp>
        <p:nvSpPr>
          <p:cNvPr id="7" name="Content Placeholder 2"/>
          <p:cNvSpPr>
            <a:spLocks noGrp="1"/>
          </p:cNvSpPr>
          <p:nvPr>
            <p:ph idx="1" hasCustomPrompt="1"/>
          </p:nvPr>
        </p:nvSpPr>
        <p:spPr>
          <a:xfrm>
            <a:off x="813061" y="927379"/>
            <a:ext cx="4016903" cy="3299039"/>
          </a:xfrm>
        </p:spPr>
        <p:txBody>
          <a:bodyPr numCol="1" spcCol="0">
            <a:normAutofit/>
          </a:bodyPr>
          <a:lstStyle>
            <a:lvl1pPr marL="0" indent="0">
              <a:lnSpc>
                <a:spcPct val="110000"/>
              </a:lnSpc>
              <a:buSzPct val="138000"/>
              <a:buFontTx/>
              <a:buNone/>
              <a:defRPr sz="405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5245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8" r:id="rId2"/>
    <p:sldLayoutId id="2147493539" r:id="rId3"/>
    <p:sldLayoutId id="2147493497" r:id="rId4"/>
    <p:sldLayoutId id="2147493499" r:id="rId5"/>
    <p:sldLayoutId id="2147493501" r:id="rId6"/>
    <p:sldLayoutId id="2147493509" r:id="rId7"/>
    <p:sldLayoutId id="2147493535" r:id="rId8"/>
    <p:sldLayoutId id="214749353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www.youtube.com/watch?v=j7WnQhwBwqA"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3.xml"/><Relationship Id="rId5" Type="http://schemas.openxmlformats.org/officeDocument/2006/relationships/hyperlink" Target="https://docs.microsoft.com/en-us/xamarin/ios/app-fundamentals/images-icons/app-icons" TargetMode="External"/><Relationship Id="rId4" Type="http://schemas.openxmlformats.org/officeDocument/2006/relationships/hyperlink" Target="https://docs.microsoft.com/en-us/xamarin/android/app-fundamentals/resources-in-android/resources-for-varying-screen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www.sketchappsources.com/"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29.xml.rels><?xml version="1.0" encoding="UTF-8" standalone="yes"?>
<Relationships xmlns="http://schemas.openxmlformats.org/package/2006/relationships"><Relationship Id="rId3" Type="http://schemas.openxmlformats.org/officeDocument/2006/relationships/hyperlink" Target="http://www.xamarin.com/profiler" TargetMode="External"/><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hyperlink" Target="https://docs.microsoft.com/en-us/xamarin/ios/platform/binding-objective-c/"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hyperlink" Target="https://docs.microsoft.com/en-us/xamarin/android/platform/binding-java-library/binding-a-library-project" TargetMode="External"/><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jgxJbshvCXQ&amp;t=593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a:solidFill>
                  <a:schemeClr val="bg1"/>
                </a:solidFill>
                <a:latin typeface="+mj-lt"/>
                <a:cs typeface="Arial"/>
              </a:rPr>
              <a:t>Xamarin training </a:t>
            </a:r>
          </a:p>
          <a:p>
            <a:pPr marL="0" indent="0">
              <a:buNone/>
            </a:pPr>
            <a:r>
              <a:rPr lang="en-US" sz="2800">
                <a:solidFill>
                  <a:schemeClr val="bg1"/>
                </a:solidFill>
                <a:latin typeface="+mj-lt"/>
                <a:cs typeface="Arial"/>
              </a:rPr>
              <a:t>for mobile app development professionals</a:t>
            </a:r>
          </a:p>
          <a:p>
            <a:pPr marL="0" indent="0">
              <a:buNone/>
            </a:pPr>
            <a:endParaRPr lang="en-US" sz="3200">
              <a:solidFill>
                <a:schemeClr val="bg1"/>
              </a:solidFill>
              <a:latin typeface="+mj-lt"/>
              <a:cs typeface="Arial"/>
            </a:endParaRPr>
          </a:p>
          <a:p>
            <a:pPr marL="0" indent="0">
              <a:buNone/>
            </a:pPr>
            <a:r>
              <a:rPr lang="en-US" sz="3200" err="1">
                <a:solidFill>
                  <a:schemeClr val="bg1"/>
                </a:solidFill>
                <a:latin typeface="+mj-lt"/>
                <a:cs typeface="Arial"/>
              </a:rPr>
              <a:t>FUNdamentals</a:t>
            </a:r>
            <a:endParaRPr lang="en-US" sz="3200">
              <a:solidFill>
                <a:schemeClr val="bg1"/>
              </a:solidFill>
              <a:latin typeface="+mj-lt"/>
              <a:cs typeface="Arial"/>
            </a:endParaRPr>
          </a:p>
        </p:txBody>
      </p:sp>
      <p:pic>
        <p:nvPicPr>
          <p:cNvPr id="5" name="Picture 4"/>
          <p:cNvPicPr>
            <a:picLocks noChangeAspect="1"/>
          </p:cNvPicPr>
          <p:nvPr/>
        </p:nvPicPr>
        <p:blipFill rotWithShape="1">
          <a:blip r:embed="rId5"/>
          <a:srcRect t="10131" b="1286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a:xfrm>
            <a:off x="457200" y="1004242"/>
            <a:ext cx="8229600" cy="3299039"/>
          </a:xfrm>
        </p:spPr>
        <p:txBody>
          <a:bodyPr>
            <a:normAutofit/>
          </a:bodyPr>
          <a:lstStyle/>
          <a:p>
            <a:pPr marL="0" indent="0">
              <a:buNone/>
            </a:pPr>
            <a:r>
              <a:rPr lang="en-US">
                <a:solidFill>
                  <a:schemeClr val="tx1"/>
                </a:solidFill>
              </a:rPr>
              <a:t>C# keywords add syntactical sugar to continuation code from Tasks</a:t>
            </a: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b="1" u="sng"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405321" y="3426462"/>
            <a:ext cx="2440296" cy="1380668"/>
          </a:xfrm>
          <a:prstGeom prst="wedgeRectCallout">
            <a:avLst>
              <a:gd name="adj1" fmla="val -61962"/>
              <a:gd name="adj2" fmla="val -343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exactly where it should be – right after the call to get the data</a:t>
            </a:r>
          </a:p>
        </p:txBody>
      </p:sp>
      <p:sp>
        <p:nvSpPr>
          <p:cNvPr id="8" name="Rectangle 7"/>
          <p:cNvSpPr/>
          <p:nvPr/>
        </p:nvSpPr>
        <p:spPr>
          <a:xfrm>
            <a:off x="586080" y="2184889"/>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2919595" y="2986484"/>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578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r>
              <a:rPr lang="en-US"/>
              <a:t>The interface describes the operations that are supported for a given repository</a:t>
            </a:r>
          </a:p>
          <a:p>
            <a:r>
              <a:rPr lang="en-US"/>
              <a:t>This can simply inherit those provided in the base as well as extending them with additional operations</a:t>
            </a:r>
          </a:p>
        </p:txBody>
      </p:sp>
      <p:sp>
        <p:nvSpPr>
          <p:cNvPr id="5" name="Rectangle 4"/>
          <p:cNvSpPr/>
          <p:nvPr/>
        </p:nvSpPr>
        <p:spPr>
          <a:xfrm>
            <a:off x="612742" y="3002470"/>
            <a:ext cx="7918515" cy="830997"/>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 </a:t>
            </a:r>
            <a:r>
              <a:rPr lang="en-GB" sz="1200" err="1">
                <a:solidFill>
                  <a:srgbClr val="000000"/>
                </a:solidFill>
                <a:latin typeface="Consolas" charset="0"/>
              </a:rPr>
              <a:t>IBaseRepository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49357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Each repository derives from the concrete base repository and implements the interface that represents that specific repository</a:t>
            </a:r>
          </a:p>
        </p:txBody>
      </p:sp>
      <p:sp>
        <p:nvSpPr>
          <p:cNvPr id="5" name="Rectangle 4"/>
          <p:cNvSpPr/>
          <p:nvPr/>
        </p:nvSpPr>
        <p:spPr>
          <a:xfrm>
            <a:off x="612742" y="1873932"/>
            <a:ext cx="7918515" cy="193899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MyRepository</a:t>
            </a:r>
            <a:r>
              <a:rPr lang="en-GB" sz="1200">
                <a:solidFill>
                  <a:srgbClr val="000000"/>
                </a:solidFill>
                <a:latin typeface="Consolas" charset="0"/>
              </a:rPr>
              <a:t> :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public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	{</a:t>
            </a:r>
            <a:endParaRPr lang="en-US" sz="1200">
              <a:solidFill>
                <a:srgbClr val="000000"/>
              </a:solidFill>
              <a:latin typeface="Consolas" charset="0"/>
            </a:endParaRPr>
          </a:p>
          <a:p>
            <a:r>
              <a:rPr lang="en-US"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US" sz="1200" err="1">
                <a:solidFill>
                  <a:srgbClr val="2B8FAF"/>
                </a:solidFill>
                <a:latin typeface="Consolas" charset="0"/>
              </a:rPr>
              <a:t>MyModel</a:t>
            </a:r>
            <a:r>
              <a:rPr lang="en-GB" sz="1200">
                <a:solidFill>
                  <a:srgbClr val="000000"/>
                </a:solidFill>
                <a:latin typeface="Consolas" charset="0"/>
              </a:rPr>
              <a:t>&gt;()</a:t>
            </a:r>
            <a:endParaRPr lang="en-US" sz="1200">
              <a:solidFill>
                <a:srgbClr val="000000"/>
              </a:solidFill>
              <a:latin typeface="Consolas" charset="0"/>
            </a:endParaRPr>
          </a:p>
          <a:p>
            <a:r>
              <a:rPr lang="en-US" sz="1200">
                <a:solidFill>
                  <a:srgbClr val="000000"/>
                </a:solidFill>
                <a:latin typeface="Consolas" charset="0"/>
              </a:rPr>
              <a:t>						 .Where(x =&gt; </a:t>
            </a:r>
            <a:r>
              <a:rPr lang="en-US" sz="1200" err="1">
                <a:solidFill>
                  <a:srgbClr val="000000"/>
                </a:solidFill>
                <a:latin typeface="Consolas" charset="0"/>
              </a:rPr>
              <a:t>x.Property</a:t>
            </a:r>
            <a:r>
              <a:rPr lang="en-US" sz="1200">
                <a:solidFill>
                  <a:srgbClr val="000000"/>
                </a:solidFill>
                <a:latin typeface="Consolas" charset="0"/>
              </a:rPr>
              <a:t> == </a:t>
            </a:r>
            <a:r>
              <a:rPr lang="en-US" sz="1200" err="1">
                <a:solidFill>
                  <a:srgbClr val="000000"/>
                </a:solidFill>
                <a:latin typeface="Consolas" charset="0"/>
              </a:rPr>
              <a:t>myOtherModelProperty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00"/>
                </a:solidFill>
                <a:latin typeface="Consolas" charset="0"/>
              </a:rPr>
              <a: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36602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Access to the many repositories that may comprise a given solution can be simplified through a central Repository Manager class. This approach will often centralize data store initialization logic as well.</a:t>
            </a:r>
          </a:p>
        </p:txBody>
      </p:sp>
      <p:sp>
        <p:nvSpPr>
          <p:cNvPr id="5" name="Rectangle 4"/>
          <p:cNvSpPr/>
          <p:nvPr/>
        </p:nvSpPr>
        <p:spPr>
          <a:xfrm>
            <a:off x="612742" y="2785533"/>
            <a:ext cx="7918515" cy="1200329"/>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a:solidFill>
                  <a:srgbClr val="000000"/>
                </a:solidFill>
                <a:latin typeface="Consolas" charset="0"/>
              </a:rPr>
              <a:t>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2B8FAF"/>
                </a:solidFill>
                <a:latin typeface="Consolas" charset="0"/>
              </a:rPr>
              <a:t>IMy</a:t>
            </a:r>
            <a:r>
              <a:rPr lang="en-US" sz="1200">
                <a:solidFill>
                  <a:srgbClr val="2B8FAF"/>
                </a:solidFill>
                <a:latin typeface="Consolas" charset="0"/>
              </a:rPr>
              <a:t>Model</a:t>
            </a:r>
            <a:r>
              <a:rPr lang="en-GB" sz="1200">
                <a:solidFill>
                  <a:srgbClr val="2B8FAF"/>
                </a:solidFill>
                <a:latin typeface="Consolas" charset="0"/>
              </a:rPr>
              <a:t>Repository </a:t>
            </a:r>
            <a:r>
              <a:rPr lang="en-GB" sz="1200">
                <a:solidFill>
                  <a:srgbClr val="000000"/>
                </a:solidFill>
                <a:latin typeface="Consolas" charset="0"/>
              </a:rPr>
              <a:t>My</a:t>
            </a:r>
            <a:r>
              <a:rPr lang="en-US" sz="1200">
                <a:solidFill>
                  <a:srgbClr val="000000"/>
                </a:solidFill>
                <a:latin typeface="Consolas" charset="0"/>
              </a:rPr>
              <a:t>Model</a:t>
            </a:r>
            <a:r>
              <a:rPr lang="en-GB" sz="1200">
                <a:solidFill>
                  <a:srgbClr val="000000"/>
                </a:solidFill>
                <a:latin typeface="Consolas" charset="0"/>
              </a:rPr>
              <a:t>Repository { </a:t>
            </a:r>
            <a:r>
              <a:rPr lang="en-GB" sz="1200">
                <a:solidFill>
                  <a:srgbClr val="0000FF"/>
                </a:solidFill>
                <a:latin typeface="Consolas" charset="0"/>
              </a:rPr>
              <a:t>get</a:t>
            </a:r>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424875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a:t>
            </a:r>
            <a:r>
              <a:rPr lang="en-US" sz="2200" err="1"/>
              <a:t>IRepositoryManager</a:t>
            </a:r>
            <a:r>
              <a:rPr lang="en-US" sz="2200"/>
              <a:t> implementation encapsulates the initialization of the SQLite database and creation of the individual repositories</a:t>
            </a:r>
          </a:p>
        </p:txBody>
      </p:sp>
      <p:sp>
        <p:nvSpPr>
          <p:cNvPr id="5" name="Rectangle 4"/>
          <p:cNvSpPr/>
          <p:nvPr/>
        </p:nvSpPr>
        <p:spPr>
          <a:xfrm>
            <a:off x="506185" y="1897104"/>
            <a:ext cx="8131629" cy="286232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US" sz="1200" err="1">
                <a:solidFill>
                  <a:srgbClr val="000000"/>
                </a:solidFill>
                <a:latin typeface="Consolas" charset="0"/>
              </a:rPr>
              <a:t>SQLiteRepository</a:t>
            </a:r>
            <a:r>
              <a:rPr lang="en-GB" sz="1200">
                <a:solidFill>
                  <a:srgbClr val="000000"/>
                </a:solidFill>
                <a:latin typeface="Consolas" charset="0"/>
              </a:rPr>
              <a:t>Manager : 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internal</a:t>
            </a:r>
            <a:r>
              <a:rPr lang="en-GB" sz="1200">
                <a:solidFill>
                  <a:srgbClr val="0000FF"/>
                </a:solidFill>
                <a:latin typeface="Consolas" charset="0"/>
              </a:rPr>
              <a:t> static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 { </a:t>
            </a:r>
            <a:r>
              <a:rPr lang="en-GB" sz="1200">
                <a:solidFill>
                  <a:srgbClr val="0000FF"/>
                </a:solidFill>
                <a:latin typeface="Consolas" charset="0"/>
              </a:rPr>
              <a:t>get</a:t>
            </a:r>
            <a:r>
              <a:rPr lang="en-GB" sz="1200">
                <a:solidFill>
                  <a:srgbClr val="000000"/>
                </a:solidFill>
                <a:latin typeface="Consolas" charset="0"/>
              </a:rPr>
              <a:t>;</a:t>
            </a:r>
            <a:r>
              <a:rPr lang="en-GB" sz="1200">
                <a:solidFill>
                  <a:srgbClr val="0000FF"/>
                </a:solidFill>
                <a:latin typeface="Consolas" charset="0"/>
              </a:rPr>
              <a:t> private set</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private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FF"/>
                </a:solidFill>
                <a:latin typeface="Consolas" charset="0"/>
              </a:rPr>
              <a:t>public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GB" sz="1200">
                <a:solidFill>
                  <a:srgbClr val="000000"/>
                </a:solidFill>
                <a:latin typeface="Consolas" charset="0"/>
              </a:rPr>
              <a:t> =&gt; </a:t>
            </a:r>
            <a:r>
              <a:rPr lang="en-GB" sz="1200" err="1">
                <a:solidFill>
                  <a:srgbClr val="000000"/>
                </a:solidFill>
                <a:latin typeface="Consolas" charset="0"/>
              </a:rPr>
              <a:t>myRepository</a:t>
            </a:r>
            <a:r>
              <a:rPr lang="en-US" sz="1200">
                <a:solidFill>
                  <a:srgbClr val="000000"/>
                </a:solidFill>
                <a:latin typeface="Consolas" charset="0"/>
              </a:rPr>
              <a:t> ?? (</a:t>
            </a:r>
            <a:r>
              <a:rPr lang="en-US" sz="1200" err="1">
                <a:solidFill>
                  <a:srgbClr val="000000"/>
                </a:solidFill>
                <a:latin typeface="Consolas" charset="0"/>
              </a:rPr>
              <a:t>myRepository</a:t>
            </a:r>
            <a:r>
              <a:rPr lang="en-US" sz="1200">
                <a:solidFill>
                  <a:srgbClr val="000000"/>
                </a:solidFill>
                <a:latin typeface="Consolas" charset="0"/>
              </a:rPr>
              <a:t> = new </a:t>
            </a:r>
            <a:r>
              <a:rPr lang="en-US" sz="1200" err="1">
                <a:solidFill>
                  <a:srgbClr val="2B8FAF"/>
                </a:solidFill>
                <a:latin typeface="Consolas" charset="0"/>
              </a:rPr>
              <a:t>MyRepository</a:t>
            </a:r>
            <a:r>
              <a:rPr lang="en-US" sz="1200">
                <a:solidFill>
                  <a:srgbClr val="000000"/>
                </a:solidFill>
                <a:latin typeface="Consolas" charset="0"/>
              </a:rPr>
              <a:t>())</a:t>
            </a:r>
            <a:r>
              <a:rPr lang="en-GB" sz="1200">
                <a:solidFill>
                  <a:srgbClr val="000000"/>
                </a:solidFill>
                <a:latin typeface="Consolas" charset="0"/>
              </a:rPr>
              <a:t>;</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Connection = </a:t>
            </a:r>
            <a:r>
              <a:rPr lang="en-GB" sz="1200">
                <a:solidFill>
                  <a:srgbClr val="0000FF"/>
                </a:solidFill>
                <a:latin typeface="Consolas" charset="0"/>
              </a:rPr>
              <a:t>new</a:t>
            </a:r>
            <a:r>
              <a:rPr lang="en-GB"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000000"/>
                </a:solidFill>
                <a:latin typeface="Consolas" charset="0"/>
              </a:rPr>
              <a:t>(“&lt;path to database&gt;”);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137964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the repositories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repositories can be made available to the business logic through patterns such as Service Locator or Dependency Injection</a:t>
            </a:r>
          </a:p>
        </p:txBody>
      </p:sp>
      <p:sp>
        <p:nvSpPr>
          <p:cNvPr id="5" name="Rectangle 4"/>
          <p:cNvSpPr/>
          <p:nvPr/>
        </p:nvSpPr>
        <p:spPr>
          <a:xfrm>
            <a:off x="612742" y="2281213"/>
            <a:ext cx="7918515" cy="2492990"/>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MyConsumingBusinessLogic</a:t>
            </a:r>
            <a:endParaRPr lang="en-GB" sz="1200">
              <a:solidFill>
                <a:srgbClr val="000000"/>
              </a:solidFill>
              <a:latin typeface="Consolas" charset="0"/>
            </a:endParaRP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private </a:t>
            </a:r>
            <a:r>
              <a:rPr lang="en-GB" sz="1200">
                <a:solidFill>
                  <a:srgbClr val="2B8FAF"/>
                </a:solidFill>
                <a:latin typeface="Consolas" charset="0"/>
              </a:rPr>
              <a:t>I</a:t>
            </a:r>
            <a:r>
              <a:rPr lang="en-US" sz="1200">
                <a:solidFill>
                  <a:srgbClr val="2B8FAF"/>
                </a:solidFill>
                <a:latin typeface="Consolas" charset="0"/>
              </a:rPr>
              <a:t>Repository</a:t>
            </a:r>
            <a:r>
              <a:rPr lang="en-GB" sz="1200">
                <a:solidFill>
                  <a:srgbClr val="2B8FAF"/>
                </a:solidFill>
                <a:latin typeface="Consolas" charset="0"/>
              </a:rPr>
              <a:t>Manager </a:t>
            </a:r>
            <a:r>
              <a:rPr lang="en-US" sz="1200">
                <a:solidFill>
                  <a:srgbClr val="000000"/>
                </a:solidFill>
                <a:latin typeface="Consolas" charset="0"/>
              </a:rPr>
              <a:t>repository</a:t>
            </a:r>
            <a:r>
              <a:rPr lang="en-GB" sz="1200">
                <a:solidFill>
                  <a:srgbClr val="000000"/>
                </a:solidFill>
                <a:latin typeface="Consolas" charset="0"/>
              </a:rPr>
              <a:t>Manager;</a:t>
            </a:r>
          </a:p>
          <a:p>
            <a:endParaRPr lang="en-GB" sz="1200">
              <a:solidFill>
                <a:srgbClr val="000000"/>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LoadDataAsync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r>
              <a:rPr lang="en-GB" sz="1200" err="1">
                <a:solidFill>
                  <a:srgbClr val="0000FF"/>
                </a:solidFill>
                <a:latin typeface="Consolas" charset="0"/>
              </a:rPr>
              <a:t>var</a:t>
            </a:r>
            <a:r>
              <a:rPr lang="en-GB" sz="1200">
                <a:solidFill>
                  <a:srgbClr val="0000FF"/>
                </a:solidFill>
                <a:latin typeface="Consolas" charset="0"/>
              </a:rPr>
              <a:t> </a:t>
            </a:r>
            <a:r>
              <a:rPr lang="en-GB" sz="1200">
                <a:solidFill>
                  <a:srgbClr val="000000"/>
                </a:solidFill>
                <a:latin typeface="Consolas" charset="0"/>
              </a:rPr>
              <a:t>items = </a:t>
            </a:r>
            <a:r>
              <a:rPr lang="en-GB" sz="1200">
                <a:solidFill>
                  <a:srgbClr val="0000FF"/>
                </a:solidFill>
                <a:latin typeface="Consolas" charset="0"/>
              </a:rPr>
              <a:t>await </a:t>
            </a:r>
            <a:r>
              <a:rPr lang="en-US" sz="1200">
                <a:solidFill>
                  <a:srgbClr val="000000"/>
                </a:solidFill>
                <a:latin typeface="Consolas" charset="0"/>
              </a:rPr>
              <a:t>repository</a:t>
            </a:r>
            <a:r>
              <a:rPr lang="en-GB" sz="1200" err="1">
                <a:solidFill>
                  <a:srgbClr val="000000"/>
                </a:solidFill>
                <a:latin typeface="Consolas" charset="0"/>
              </a:rPr>
              <a:t>Manager.MyRepository.GetItemsAsync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28804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how </a:t>
            </a:r>
            <a:r>
              <a:rPr lang="en-US" i="1"/>
              <a:t>not</a:t>
            </a:r>
            <a:r>
              <a:rPr lang="en-US"/>
              <a:t> to use SQLite</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“Why </a:t>
            </a:r>
            <a:r>
              <a:rPr lang="en-US" sz="1600" err="1">
                <a:latin typeface="Calibri Light" panose="020F0302020204030204" pitchFamily="34" charset="0"/>
                <a:cs typeface="Calibri Light" panose="020F0302020204030204" pitchFamily="34" charset="0"/>
              </a:rPr>
              <a:t>Akavache</a:t>
            </a:r>
            <a:r>
              <a:rPr lang="en-US" sz="1600">
                <a:latin typeface="Calibri Light" panose="020F0302020204030204" pitchFamily="34" charset="0"/>
                <a:cs typeface="Calibri Light" panose="020F0302020204030204" pitchFamily="34" charset="0"/>
              </a:rPr>
              <a:t> is Fast: How Not to Use SQLite” by Paul Betts </a:t>
            </a:r>
            <a:r>
              <a:rPr lang="en-US" sz="1600">
                <a:latin typeface="Calibri Light" panose="020F0302020204030204" pitchFamily="34" charset="0"/>
                <a:cs typeface="Calibri Light" panose="020F0302020204030204" pitchFamily="34" charset="0"/>
                <a:hlinkClick r:id="rId3"/>
              </a:rPr>
              <a:t>www.youtube.com/watch?v=j7WnQhwBwqA</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stretch>
            <a:fillRect/>
          </a:stretch>
        </p:blipFill>
        <p:spPr>
          <a:xfrm>
            <a:off x="1191719" y="739465"/>
            <a:ext cx="6183442" cy="347818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6923148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67709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Linking</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Reduce the size of the application by using the linker</a:t>
            </a:r>
          </a:p>
        </p:txBody>
      </p:sp>
      <p:sp>
        <p:nvSpPr>
          <p:cNvPr id="3" name="Content Placeholder 2"/>
          <p:cNvSpPr>
            <a:spLocks noGrp="1"/>
          </p:cNvSpPr>
          <p:nvPr>
            <p:ph idx="1"/>
          </p:nvPr>
        </p:nvSpPr>
        <p:spPr>
          <a:xfrm>
            <a:off x="379614" y="1052584"/>
            <a:ext cx="3823855" cy="3299039"/>
          </a:xfrm>
        </p:spPr>
        <p:txBody>
          <a:bodyPr>
            <a:normAutofit/>
          </a:bodyPr>
          <a:lstStyle/>
          <a:p>
            <a:r>
              <a:rPr lang="en-US">
                <a:solidFill>
                  <a:schemeClr val="tx1"/>
                </a:solidFill>
              </a:rPr>
              <a:t>To help reduce the size of applications the Xamarin platform includes a linker as part of the build tools</a:t>
            </a:r>
          </a:p>
          <a:p>
            <a:r>
              <a:rPr lang="en-US">
                <a:solidFill>
                  <a:schemeClr val="tx1"/>
                </a:solidFill>
              </a:rPr>
              <a:t>Linker options in Xamarin Studio for a </a:t>
            </a:r>
            <a:r>
              <a:rPr lang="en-US" err="1">
                <a:solidFill>
                  <a:schemeClr val="tx1"/>
                </a:solidFill>
              </a:rPr>
              <a:t>Xamarin.iOS</a:t>
            </a:r>
            <a:r>
              <a:rPr lang="en-US">
                <a:solidFill>
                  <a:schemeClr val="tx1"/>
                </a:solidFill>
              </a:rPr>
              <a:t> project</a:t>
            </a:r>
            <a:r>
              <a:rPr lang="en-US" sz="2000">
                <a:solidFill>
                  <a:schemeClr val="tx1"/>
                </a:solidFill>
              </a:rPr>
              <a:t> </a:t>
            </a:r>
          </a:p>
          <a:p>
            <a:endParaRPr lang="en-US" sz="2000">
              <a:solidFill>
                <a:schemeClr val="tx1"/>
              </a:solidFill>
            </a:endParaRPr>
          </a:p>
          <a:p>
            <a:endParaRPr lang="en-US" sz="2000">
              <a:solidFill>
                <a:schemeClr val="tx1"/>
              </a:solidFill>
            </a:endParaRPr>
          </a:p>
        </p:txBody>
      </p:sp>
      <p:pic>
        <p:nvPicPr>
          <p:cNvPr id="4" name="Picture 3"/>
          <p:cNvPicPr>
            <a:picLocks noChangeAspect="1"/>
          </p:cNvPicPr>
          <p:nvPr/>
        </p:nvPicPr>
        <p:blipFill>
          <a:blip r:embed="rId3"/>
          <a:stretch>
            <a:fillRect/>
          </a:stretch>
        </p:blipFill>
        <p:spPr>
          <a:xfrm>
            <a:off x="4037045" y="1004242"/>
            <a:ext cx="4842847" cy="3507394"/>
          </a:xfrm>
          <a:prstGeom prst="rect">
            <a:avLst/>
          </a:prstGeom>
        </p:spPr>
      </p:pic>
      <p:sp>
        <p:nvSpPr>
          <p:cNvPr id="5" name="Right Arrow 9">
            <a:extLst>
              <a:ext uri="{FF2B5EF4-FFF2-40B4-BE49-F238E27FC236}">
                <a16:creationId xmlns:a16="http://schemas.microsoft.com/office/drawing/2014/main" id="{715E4753-5BC2-4DF7-A74E-29C15095EA05}"/>
              </a:ext>
            </a:extLst>
          </p:cNvPr>
          <p:cNvSpPr/>
          <p:nvPr/>
        </p:nvSpPr>
        <p:spPr>
          <a:xfrm>
            <a:off x="1895891" y="3688358"/>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66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Control Linker</a:t>
            </a:r>
          </a:p>
        </p:txBody>
      </p:sp>
      <p:sp>
        <p:nvSpPr>
          <p:cNvPr id="3" name="Content Placeholder 2"/>
          <p:cNvSpPr>
            <a:spLocks noGrp="1"/>
          </p:cNvSpPr>
          <p:nvPr>
            <p:ph idx="1"/>
          </p:nvPr>
        </p:nvSpPr>
        <p:spPr/>
        <p:txBody>
          <a:bodyPr>
            <a:normAutofit fontScale="92500" lnSpcReduction="10000"/>
          </a:bodyPr>
          <a:lstStyle/>
          <a:p>
            <a:r>
              <a:rPr lang="en-US" dirty="0"/>
              <a:t>Link SDK Assemblies (BCL, Xamarin.Android, Xamarin.iOS)</a:t>
            </a:r>
          </a:p>
          <a:p>
            <a:r>
              <a:rPr lang="en-US" dirty="0"/>
              <a:t>Link All (including 3d party and your code)</a:t>
            </a:r>
          </a:p>
          <a:p>
            <a:r>
              <a:rPr lang="en-US" dirty="0"/>
              <a:t>Linker is aggressive by default</a:t>
            </a:r>
          </a:p>
          <a:p>
            <a:r>
              <a:rPr lang="en-US" dirty="0"/>
              <a:t>[Preserve] attribute </a:t>
            </a:r>
          </a:p>
          <a:p>
            <a:r>
              <a:rPr lang="en-US" dirty="0"/>
              <a:t>[assembly::</a:t>
            </a:r>
            <a:r>
              <a:rPr lang="en-US" dirty="0" err="1"/>
              <a:t>LinkerSafe</a:t>
            </a:r>
            <a:r>
              <a:rPr lang="en-US" dirty="0"/>
              <a:t>] attribute</a:t>
            </a:r>
          </a:p>
          <a:p>
            <a:r>
              <a:rPr lang="en-US" dirty="0"/>
              <a:t>Skip linking with –</a:t>
            </a:r>
            <a:r>
              <a:rPr lang="en-US" dirty="0" err="1"/>
              <a:t>linkskip</a:t>
            </a:r>
            <a:r>
              <a:rPr lang="en-US" dirty="0"/>
              <a:t> (</a:t>
            </a:r>
            <a:r>
              <a:rPr lang="en-US" dirty="0" err="1"/>
              <a:t>mtouch</a:t>
            </a:r>
            <a:r>
              <a:rPr lang="en-US" dirty="0"/>
              <a:t>) and </a:t>
            </a:r>
            <a:r>
              <a:rPr lang="en-US" dirty="0" err="1"/>
              <a:t>AndroidLinkSkip</a:t>
            </a:r>
            <a:r>
              <a:rPr lang="en-US" dirty="0"/>
              <a:t> (android)</a:t>
            </a:r>
          </a:p>
          <a:p>
            <a:r>
              <a:rPr lang="en-US" dirty="0"/>
              <a:t>Linker configuration file</a:t>
            </a:r>
          </a:p>
          <a:p>
            <a:r>
              <a:rPr lang="en-US" dirty="0"/>
              <a:t>Debug vs Release </a:t>
            </a:r>
          </a:p>
          <a:p>
            <a:endParaRPr lang="en-US" dirty="0"/>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17166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p:txBody>
          <a:bodyPr>
            <a:normAutofit/>
          </a:bodyPr>
          <a:lstStyle/>
          <a:p>
            <a:pPr marL="0" indent="0">
              <a:buNone/>
            </a:pPr>
            <a:r>
              <a:rPr lang="en-US"/>
              <a:t>C# keywords add syntactical sugar to continuation code from Tasks</a:t>
            </a:r>
            <a:endParaRPr lang="en-US" b="1"/>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4663148" y="3804599"/>
            <a:ext cx="2050473" cy="1099127"/>
          </a:xfrm>
          <a:prstGeom prst="wedgeRectCallout">
            <a:avLst>
              <a:gd name="adj1" fmla="val -70487"/>
              <a:gd name="adj2" fmla="val -437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Errors are handled using traditional exception model</a:t>
            </a:r>
          </a:p>
        </p:txBody>
      </p:sp>
    </p:spTree>
    <p:extLst>
      <p:ext uri="{BB962C8B-B14F-4D97-AF65-F5344CB8AC3E}">
        <p14:creationId xmlns:p14="http://schemas.microsoft.com/office/powerpoint/2010/main" val="390144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Additional size reduction techniques</a:t>
            </a:r>
          </a:p>
        </p:txBody>
      </p:sp>
      <p:sp>
        <p:nvSpPr>
          <p:cNvPr id="3" name="Content Placeholder 2"/>
          <p:cNvSpPr>
            <a:spLocks noGrp="1"/>
          </p:cNvSpPr>
          <p:nvPr>
            <p:ph idx="1"/>
          </p:nvPr>
        </p:nvSpPr>
        <p:spPr/>
        <p:txBody>
          <a:bodyPr>
            <a:normAutofit/>
          </a:bodyPr>
          <a:lstStyle/>
          <a:p>
            <a:r>
              <a:rPr lang="en-US">
                <a:solidFill>
                  <a:schemeClr val="tx1"/>
                </a:solidFill>
              </a:rPr>
              <a:t>Ensure that a release build is produced</a:t>
            </a:r>
          </a:p>
          <a:p>
            <a:r>
              <a:rPr lang="en-US">
                <a:solidFill>
                  <a:schemeClr val="tx1"/>
                </a:solidFill>
              </a:rPr>
              <a:t>Reduce the number of architectures that the application is built for, in order to avoid a FAT binary being produced</a:t>
            </a:r>
          </a:p>
          <a:p>
            <a:r>
              <a:rPr lang="en-US">
                <a:solidFill>
                  <a:schemeClr val="tx1"/>
                </a:solidFill>
              </a:rPr>
              <a:t>Ensure that the LLVM compiler is being used, in order to generate a more optimized executable</a:t>
            </a:r>
          </a:p>
          <a:p>
            <a:r>
              <a:rPr lang="en-US">
                <a:solidFill>
                  <a:schemeClr val="tx1"/>
                </a:solidFill>
              </a:rPr>
              <a:t>Limit an overabundant usage of packages and/or components</a:t>
            </a:r>
          </a:p>
          <a:p>
            <a:r>
              <a:rPr lang="en-US"/>
              <a:t>Shared projects can be smaller than PCLs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994829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Bad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1" y="818919"/>
            <a:ext cx="4940037" cy="4030604"/>
          </a:xfrm>
          <a:prstGeom prst="rect">
            <a:avLst/>
          </a:prstGeom>
          <a:ln w="127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981" y="226243"/>
            <a:ext cx="6548451" cy="425694"/>
          </a:xfrm>
          <a:prstGeom prst="rect">
            <a:avLst/>
          </a:prstGeom>
          <a:ln w="12700">
            <a:solidFill>
              <a:schemeClr val="tx1"/>
            </a:solidFill>
          </a:ln>
        </p:spPr>
      </p:pic>
    </p:spTree>
    <p:extLst>
      <p:ext uri="{BB962C8B-B14F-4D97-AF65-F5344CB8AC3E}">
        <p14:creationId xmlns:p14="http://schemas.microsoft.com/office/powerpoint/2010/main" val="3839520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Good app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822960"/>
            <a:ext cx="5374871" cy="4025164"/>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20" y="295659"/>
            <a:ext cx="6145851" cy="325848"/>
          </a:xfrm>
          <a:prstGeom prst="rect">
            <a:avLst/>
          </a:prstGeom>
          <a:ln w="12700">
            <a:solidFill>
              <a:schemeClr val="tx1"/>
            </a:solidFill>
          </a:ln>
        </p:spPr>
      </p:pic>
    </p:spTree>
    <p:extLst>
      <p:ext uri="{BB962C8B-B14F-4D97-AF65-F5344CB8AC3E}">
        <p14:creationId xmlns:p14="http://schemas.microsoft.com/office/powerpoint/2010/main" val="12307547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Memory management</a:t>
            </a:r>
          </a:p>
        </p:txBody>
      </p:sp>
    </p:spTree>
    <p:extLst>
      <p:ext uri="{BB962C8B-B14F-4D97-AF65-F5344CB8AC3E}">
        <p14:creationId xmlns:p14="http://schemas.microsoft.com/office/powerpoint/2010/main" val="3826070204"/>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 Challenges</a:t>
            </a:r>
          </a:p>
        </p:txBody>
      </p:sp>
      <p:sp>
        <p:nvSpPr>
          <p:cNvPr id="3" name="Content Placeholder 2"/>
          <p:cNvSpPr>
            <a:spLocks noGrp="1"/>
          </p:cNvSpPr>
          <p:nvPr>
            <p:ph idx="1"/>
          </p:nvPr>
        </p:nvSpPr>
        <p:spPr/>
        <p:txBody>
          <a:bodyPr/>
          <a:lstStyle/>
          <a:p>
            <a:r>
              <a:rPr lang="en-US">
                <a:solidFill>
                  <a:schemeClr val="tx1"/>
                </a:solidFill>
              </a:rPr>
              <a:t>Memory management is not a trivial concern</a:t>
            </a:r>
          </a:p>
          <a:p>
            <a:pPr lvl="1"/>
            <a:r>
              <a:rPr lang="en-US">
                <a:solidFill>
                  <a:schemeClr val="tx1"/>
                </a:solidFill>
              </a:rPr>
              <a:t>It is both approach-dependent and can be platform-specific</a:t>
            </a:r>
          </a:p>
          <a:p>
            <a:r>
              <a:rPr lang="en-US">
                <a:solidFill>
                  <a:schemeClr val="tx1"/>
                </a:solidFill>
              </a:rPr>
              <a:t>Profiler results may be surprising, contrasting with intuition</a:t>
            </a:r>
          </a:p>
          <a:p>
            <a:r>
              <a:rPr lang="en-US">
                <a:solidFill>
                  <a:schemeClr val="tx1"/>
                </a:solidFill>
              </a:rPr>
              <a:t>Memory management under debugging doesn’t match memory management at runtime</a:t>
            </a:r>
          </a:p>
          <a:p>
            <a:pPr lvl="1"/>
            <a:r>
              <a:rPr lang="en-US">
                <a:solidFill>
                  <a:schemeClr val="tx1"/>
                </a:solidFill>
              </a:rPr>
              <a:t>This topic has the largest number of “</a:t>
            </a:r>
            <a:r>
              <a:rPr lang="en-US" err="1">
                <a:solidFill>
                  <a:schemeClr val="tx1"/>
                </a:solidFill>
              </a:rPr>
              <a:t>gotchas</a:t>
            </a:r>
            <a:r>
              <a:rPr lang="en-US">
                <a:solidFill>
                  <a:schemeClr val="tx1"/>
                </a:solidFill>
              </a:rPr>
              <a:t>” in practice</a:t>
            </a:r>
          </a:p>
          <a:p>
            <a:endParaRPr lang="en-US">
              <a:solidFill>
                <a:schemeClr val="tx1"/>
              </a:solidFill>
            </a:endParaRPr>
          </a:p>
        </p:txBody>
      </p:sp>
    </p:spTree>
    <p:extLst>
      <p:ext uri="{BB962C8B-B14F-4D97-AF65-F5344CB8AC3E}">
        <p14:creationId xmlns:p14="http://schemas.microsoft.com/office/powerpoint/2010/main" val="962028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a:t>
            </a:r>
          </a:p>
        </p:txBody>
      </p:sp>
      <p:sp>
        <p:nvSpPr>
          <p:cNvPr id="3" name="Content Placeholder 2"/>
          <p:cNvSpPr>
            <a:spLocks noGrp="1"/>
          </p:cNvSpPr>
          <p:nvPr>
            <p:ph idx="1"/>
          </p:nvPr>
        </p:nvSpPr>
        <p:spPr>
          <a:xfrm>
            <a:off x="457200" y="1004242"/>
            <a:ext cx="8229600" cy="3750638"/>
          </a:xfrm>
        </p:spPr>
        <p:txBody>
          <a:bodyPr>
            <a:normAutofit fontScale="47500" lnSpcReduction="20000"/>
          </a:bodyPr>
          <a:lstStyle/>
          <a:p>
            <a:pPr>
              <a:lnSpc>
                <a:spcPct val="170000"/>
              </a:lnSpc>
            </a:pPr>
            <a:r>
              <a:rPr lang="en-US" sz="4000" dirty="0"/>
              <a:t>Look for memory leaks, large images, large objects graphs, wide scopes, cross-references, contexts that prevent the garbage collector from working properly</a:t>
            </a:r>
          </a:p>
          <a:p>
            <a:pPr>
              <a:lnSpc>
                <a:spcPct val="170000"/>
              </a:lnSpc>
            </a:pPr>
            <a:r>
              <a:rPr lang="en-US" sz="4000" dirty="0"/>
              <a:t>Qualify performance hogs or opportunities with profiling and instrumentation</a:t>
            </a:r>
          </a:p>
          <a:p>
            <a:pPr>
              <a:lnSpc>
                <a:spcPct val="170000"/>
              </a:lnSpc>
            </a:pPr>
            <a:r>
              <a:rPr lang="en-US" sz="4000" dirty="0"/>
              <a:t>Measure startup time, operation time, memory consumption, CPU profile, networking profile, I/O profile</a:t>
            </a:r>
          </a:p>
          <a:p>
            <a:pPr>
              <a:lnSpc>
                <a:spcPct val="170000"/>
              </a:lnSpc>
            </a:pPr>
            <a:r>
              <a:rPr lang="en-US" sz="4000" dirty="0"/>
              <a:t>Highlight that a solution that works well on one platform won’t necessarily perform equally well on others</a:t>
            </a:r>
          </a:p>
          <a:p>
            <a:endParaRPr lang="en-US" dirty="0"/>
          </a:p>
        </p:txBody>
      </p:sp>
    </p:spTree>
    <p:extLst>
      <p:ext uri="{BB962C8B-B14F-4D97-AF65-F5344CB8AC3E}">
        <p14:creationId xmlns:p14="http://schemas.microsoft.com/office/powerpoint/2010/main" val="3217169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Release </a:t>
            </a:r>
            <a:r>
              <a:rPr lang="en-US" err="1"/>
              <a:t>IDisposable</a:t>
            </a:r>
            <a:r>
              <a:rPr lang="en-US"/>
              <a:t> resources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pPr marL="0" indent="0">
              <a:buNone/>
            </a:pPr>
            <a:r>
              <a:rPr lang="en-US" dirty="0">
                <a:solidFill>
                  <a:schemeClr val="tx1"/>
                </a:solidFill>
              </a:rPr>
              <a:t>Use the </a:t>
            </a:r>
            <a:r>
              <a:rPr lang="en-US" sz="2200" dirty="0">
                <a:latin typeface="Consolas" panose="020B0609020204030204" pitchFamily="49" charset="0"/>
                <a:ea typeface="Courier New" charset="0"/>
                <a:cs typeface="Courier New" charset="0"/>
              </a:rPr>
              <a:t>Dispose</a:t>
            </a:r>
            <a:r>
              <a:rPr lang="en-US" dirty="0">
                <a:solidFill>
                  <a:schemeClr val="tx1"/>
                </a:solidFill>
              </a:rPr>
              <a:t> method to explicitly release resources</a:t>
            </a:r>
            <a:endParaRPr lang="en-US" dirty="0"/>
          </a:p>
          <a:p>
            <a:r>
              <a:rPr lang="en-US" dirty="0"/>
              <a:t>This is important for managing memory or resource intensive native resources (bitmaps, fonts, files, etc...) </a:t>
            </a:r>
          </a:p>
          <a:p>
            <a:r>
              <a:rPr lang="en-US" dirty="0">
                <a:solidFill>
                  <a:schemeClr val="tx1"/>
                </a:solidFill>
                <a:latin typeface="Calibri Light"/>
                <a:cs typeface="Calibri Light"/>
              </a:rPr>
              <a:t>Wrap the </a:t>
            </a:r>
            <a:r>
              <a:rPr lang="en-US" sz="2200" dirty="0" err="1">
                <a:latin typeface="Consolas" panose="020B0609020204030204" pitchFamily="49" charset="0"/>
                <a:ea typeface="Courier New" charset="0"/>
                <a:cs typeface="Courier New" charset="0"/>
              </a:rPr>
              <a:t>IDisposable</a:t>
            </a:r>
            <a:r>
              <a:rPr lang="en-US" dirty="0">
                <a:solidFill>
                  <a:schemeClr val="tx1"/>
                </a:solidFill>
                <a:latin typeface="Calibri Light"/>
                <a:cs typeface="Calibri Light"/>
              </a:rPr>
              <a:t> object in a </a:t>
            </a:r>
            <a:r>
              <a:rPr lang="en-US" sz="2200" dirty="0">
                <a:latin typeface="Consolas" panose="020B0609020204030204" pitchFamily="49" charset="0"/>
                <a:ea typeface="Courier New" charset="0"/>
                <a:cs typeface="Courier New" charset="0"/>
              </a:rPr>
              <a:t>using</a:t>
            </a:r>
            <a:r>
              <a:rPr lang="en-US" dirty="0">
                <a:solidFill>
                  <a:schemeClr val="tx1"/>
                </a:solidFill>
                <a:latin typeface="Calibri Light"/>
                <a:cs typeface="Calibri Light"/>
              </a:rPr>
              <a:t> statement</a:t>
            </a:r>
            <a:endParaRPr lang="en-US" dirty="0">
              <a:latin typeface="Calibri Light"/>
              <a:cs typeface="Calibri Light"/>
            </a:endParaRPr>
          </a:p>
          <a:p>
            <a:r>
              <a:rPr lang="en-US" dirty="0">
                <a:solidFill>
                  <a:schemeClr val="tx1"/>
                </a:solidFill>
                <a:latin typeface="Calibri Light"/>
                <a:cs typeface="Calibri Light"/>
              </a:rPr>
              <a:t>Wrap the call to </a:t>
            </a:r>
            <a:r>
              <a:rPr lang="en-US" sz="2200" dirty="0">
                <a:latin typeface="Consolas" panose="020B0609020204030204" pitchFamily="49" charset="0"/>
                <a:ea typeface="Courier New" charset="0"/>
                <a:cs typeface="Courier New" charset="0"/>
              </a:rPr>
              <a:t>Dispose</a:t>
            </a:r>
            <a:r>
              <a:rPr lang="en-US" dirty="0">
                <a:solidFill>
                  <a:schemeClr val="tx1"/>
                </a:solidFill>
                <a:latin typeface="Calibri Light"/>
                <a:cs typeface="Calibri Light"/>
              </a:rPr>
              <a:t> in a </a:t>
            </a:r>
            <a:r>
              <a:rPr lang="en-US" sz="2200" dirty="0">
                <a:latin typeface="Consolas" panose="020B0609020204030204" pitchFamily="49" charset="0"/>
                <a:ea typeface="Courier New" charset="0"/>
                <a:cs typeface="Courier New" charset="0"/>
              </a:rPr>
              <a:t>try/finally </a:t>
            </a:r>
            <a:r>
              <a:rPr lang="en-US" dirty="0">
                <a:solidFill>
                  <a:schemeClr val="tx1"/>
                </a:solidFill>
                <a:latin typeface="Calibri Light"/>
                <a:cs typeface="Calibri Light"/>
              </a:rPr>
              <a:t>block</a:t>
            </a:r>
          </a:p>
        </p:txBody>
      </p:sp>
    </p:spTree>
    <p:extLst>
      <p:ext uri="{BB962C8B-B14F-4D97-AF65-F5344CB8AC3E}">
        <p14:creationId xmlns:p14="http://schemas.microsoft.com/office/powerpoint/2010/main" val="22880795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Unsubscribe from Events</a:t>
            </a:r>
          </a:p>
        </p:txBody>
      </p:sp>
      <p:sp>
        <p:nvSpPr>
          <p:cNvPr id="3" name="Content Placeholder 2"/>
          <p:cNvSpPr>
            <a:spLocks noGrp="1"/>
          </p:cNvSpPr>
          <p:nvPr>
            <p:ph idx="1"/>
          </p:nvPr>
        </p:nvSpPr>
        <p:spPr>
          <a:xfrm>
            <a:off x="457201" y="1004888"/>
            <a:ext cx="5237018" cy="3298825"/>
          </a:xfrm>
        </p:spPr>
        <p:txBody>
          <a:bodyPr vert="horz" lIns="91440" tIns="45720" rIns="91440" bIns="45720" numCol="1" spcCol="0" rtlCol="0" anchor="t">
            <a:normAutofit/>
          </a:bodyPr>
          <a:lstStyle/>
          <a:p>
            <a:pPr marL="0" indent="0">
              <a:buNone/>
            </a:pPr>
            <a:r>
              <a:rPr lang="en-US" sz="2000">
                <a:latin typeface="Calibri Light" charset="0"/>
              </a:rPr>
              <a:t>Unsubscribe from events and avoid anonymous delegates to prevent memory leaks</a:t>
            </a:r>
          </a:p>
          <a:p>
            <a:pPr marL="0" indent="0">
              <a:buNone/>
            </a:pPr>
            <a:r>
              <a:rPr lang="en-US" sz="2000">
                <a:solidFill>
                  <a:schemeClr val="tx1"/>
                </a:solidFill>
              </a:rPr>
              <a:t>A reference to the anonymous method can be stored in a field and used to unsubscribe from the event</a:t>
            </a:r>
            <a:endParaRPr lang="en-US" sz="2000"/>
          </a:p>
        </p:txBody>
      </p:sp>
      <p:pic>
        <p:nvPicPr>
          <p:cNvPr id="5" name="Picture 4"/>
          <p:cNvPicPr>
            <a:picLocks noChangeAspect="1"/>
          </p:cNvPicPr>
          <p:nvPr/>
        </p:nvPicPr>
        <p:blipFill>
          <a:blip r:embed="rId3"/>
          <a:stretch>
            <a:fillRect/>
          </a:stretch>
        </p:blipFill>
        <p:spPr>
          <a:xfrm>
            <a:off x="5734448" y="1148007"/>
            <a:ext cx="3120858" cy="3626663"/>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2226484" y="2537310"/>
            <a:ext cx="3299110" cy="2237360"/>
          </a:xfrm>
          <a:prstGeom prst="rect">
            <a:avLst/>
          </a:prstGeom>
          <a:ln w="12700">
            <a:solidFill>
              <a:schemeClr val="tx1"/>
            </a:solidFill>
          </a:ln>
        </p:spPr>
      </p:pic>
    </p:spTree>
    <p:extLst>
      <p:ext uri="{BB962C8B-B14F-4D97-AF65-F5344CB8AC3E}">
        <p14:creationId xmlns:p14="http://schemas.microsoft.com/office/powerpoint/2010/main" val="626077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Hidden memory leaks</a:t>
            </a:r>
          </a:p>
        </p:txBody>
      </p:sp>
      <p:sp>
        <p:nvSpPr>
          <p:cNvPr id="3" name="Content Placeholder 2"/>
          <p:cNvSpPr>
            <a:spLocks noGrp="1"/>
          </p:cNvSpPr>
          <p:nvPr>
            <p:ph idx="1"/>
          </p:nvPr>
        </p:nvSpPr>
        <p:spPr/>
        <p:txBody>
          <a:bodyPr/>
          <a:lstStyle/>
          <a:p>
            <a:pPr marL="0" indent="0">
              <a:buNone/>
            </a:pPr>
            <a:r>
              <a:rPr lang="en-US"/>
              <a:t>The </a:t>
            </a:r>
            <a:r>
              <a:rPr lang="en-US" sz="2200" err="1">
                <a:solidFill>
                  <a:srgbClr val="2B8FAF"/>
                </a:solidFill>
                <a:latin typeface="Consolas" charset="0"/>
                <a:ea typeface="Consolas" charset="0"/>
                <a:cs typeface="Consolas" charset="0"/>
              </a:rPr>
              <a:t>UIImageView</a:t>
            </a:r>
            <a:r>
              <a:rPr lang="en-US"/>
              <a:t> will </a:t>
            </a:r>
            <a:r>
              <a:rPr lang="en-US" b="1"/>
              <a:t>not</a:t>
            </a:r>
            <a:r>
              <a:rPr lang="en-US"/>
              <a:t> be collected... Can you see why?</a:t>
            </a:r>
          </a:p>
        </p:txBody>
      </p:sp>
      <p:sp>
        <p:nvSpPr>
          <p:cNvPr id="4" name="Rectangle 3"/>
          <p:cNvSpPr/>
          <p:nvPr/>
        </p:nvSpPr>
        <p:spPr>
          <a:xfrm>
            <a:off x="576262" y="1947073"/>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"warning.jpg"</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072971" y="2229856"/>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741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a:t>
            </a:r>
          </a:p>
        </p:txBody>
      </p:sp>
      <p:sp>
        <p:nvSpPr>
          <p:cNvPr id="3" name="Content Placeholder 2"/>
          <p:cNvSpPr>
            <a:spLocks noGrp="1"/>
          </p:cNvSpPr>
          <p:nvPr>
            <p:ph idx="1"/>
          </p:nvPr>
        </p:nvSpPr>
        <p:spPr/>
        <p:txBody>
          <a:bodyPr/>
          <a:lstStyle/>
          <a:p>
            <a:pPr marL="0" indent="0">
              <a:buNone/>
            </a:pPr>
            <a:r>
              <a:rPr lang="en-US"/>
              <a:t>Timer is passed a </a:t>
            </a:r>
            <a:r>
              <a:rPr lang="en-US" i="1"/>
              <a:t>lambda expression</a:t>
            </a:r>
            <a:r>
              <a:rPr lang="en-US"/>
              <a:t>,</a:t>
            </a:r>
            <a:r>
              <a:rPr lang="en-US" b="1"/>
              <a:t> </a:t>
            </a:r>
            <a:r>
              <a:rPr lang="en-US"/>
              <a:t>which removes the image</a:t>
            </a:r>
            <a:r>
              <a:rPr lang="is-IS"/>
              <a:t>…</a:t>
            </a:r>
            <a:endParaRPr lang="en-US" b="1"/>
          </a:p>
          <a:p>
            <a:endParaRPr lang="en-US"/>
          </a:p>
        </p:txBody>
      </p:sp>
      <p:sp>
        <p:nvSpPr>
          <p:cNvPr id="4" name="Rectangle 3"/>
          <p:cNvSpPr/>
          <p:nvPr/>
        </p:nvSpPr>
        <p:spPr>
          <a:xfrm>
            <a:off x="576262" y="1947074"/>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a:t>
            </a:r>
            <a:r>
              <a:rPr lang="en-US" sz="1600" err="1">
                <a:solidFill>
                  <a:srgbClr val="A31515"/>
                </a:solidFill>
                <a:latin typeface="Consolas" charset="0"/>
                <a:ea typeface="Consolas" charset="0"/>
                <a:cs typeface="Consolas" charset="0"/>
              </a:rPr>
              <a:t>warning.jpg</a:t>
            </a:r>
            <a:r>
              <a:rPr lang="en-US" sz="1600">
                <a:solidFill>
                  <a:srgbClr val="A31515"/>
                </a:solidFill>
                <a:latin typeface="Consolas" charset="0"/>
                <a:ea typeface="Consolas" charset="0"/>
                <a:cs typeface="Consolas" charset="0"/>
              </a:rPr>
              <a:t>"</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511184" y="3913220"/>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938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nchor="t">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94749"/>
            <a:ext cx="7583054"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Returning a task from a method call indicates that some portion of the method is performed asynchronously</a:t>
            </a:r>
          </a:p>
        </p:txBody>
      </p:sp>
      <p:cxnSp>
        <p:nvCxnSpPr>
          <p:cNvPr id="12" name="Straight Arrow Connector 11"/>
          <p:cNvCxnSpPr/>
          <p:nvPr/>
        </p:nvCxnSpPr>
        <p:spPr>
          <a:xfrm flipV="1">
            <a:off x="2492486" y="2967925"/>
            <a:ext cx="10489" cy="450673"/>
          </a:xfrm>
          <a:prstGeom prst="straightConnector1">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eft Bracket 12"/>
          <p:cNvSpPr/>
          <p:nvPr/>
        </p:nvSpPr>
        <p:spPr>
          <a:xfrm rot="16200000">
            <a:off x="2446689" y="2152222"/>
            <a:ext cx="112573" cy="1518833"/>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808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 (further)</a:t>
            </a:r>
          </a:p>
        </p:txBody>
      </p:sp>
      <p:sp>
        <p:nvSpPr>
          <p:cNvPr id="3" name="Content Placeholder 2"/>
          <p:cNvSpPr>
            <a:spLocks noGrp="1"/>
          </p:cNvSpPr>
          <p:nvPr>
            <p:ph idx="1"/>
          </p:nvPr>
        </p:nvSpPr>
        <p:spPr/>
        <p:txBody>
          <a:bodyPr/>
          <a:lstStyle/>
          <a:p>
            <a:pPr marL="0" indent="0">
              <a:buNone/>
            </a:pPr>
            <a:r>
              <a:rPr lang="en-US"/>
              <a:t>Lambdas are just a compiler trick – they really turn into full methods and often need to rewrite the code to capture state</a:t>
            </a:r>
          </a:p>
          <a:p>
            <a:endParaRPr lang="en-US"/>
          </a:p>
        </p:txBody>
      </p:sp>
      <p:sp>
        <p:nvSpPr>
          <p:cNvPr id="5" name="Rectangle 4"/>
          <p:cNvSpPr/>
          <p:nvPr/>
        </p:nvSpPr>
        <p:spPr>
          <a:xfrm>
            <a:off x="457201" y="2115179"/>
            <a:ext cx="5757863" cy="1708160"/>
          </a:xfrm>
          <a:prstGeom prst="rect">
            <a:avLst/>
          </a:prstGeom>
          <a:solidFill>
            <a:schemeClr val="bg1"/>
          </a:solidFill>
          <a:ln>
            <a:solidFill>
              <a:schemeClr val="bg2"/>
            </a:solidFill>
          </a:ln>
        </p:spPr>
        <p:txBody>
          <a:bodyPr wrap="square">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a:t>
            </a:r>
            <a:r>
              <a:rPr lang="en-US" sz="1500">
                <a:latin typeface="Consolas" charset="0"/>
                <a:ea typeface="Consolas" charset="0"/>
                <a:cs typeface="Consolas" charset="0"/>
              </a:rPr>
              <a:t> </a:t>
            </a:r>
          </a:p>
        </p:txBody>
      </p:sp>
      <p:sp>
        <p:nvSpPr>
          <p:cNvPr id="11" name="Rectangle 10"/>
          <p:cNvSpPr/>
          <p:nvPr/>
        </p:nvSpPr>
        <p:spPr>
          <a:xfrm>
            <a:off x="711772"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5" name="Group 14"/>
          <p:cNvGrpSpPr/>
          <p:nvPr/>
        </p:nvGrpSpPr>
        <p:grpSpPr>
          <a:xfrm>
            <a:off x="3300412" y="2681287"/>
            <a:ext cx="5843588" cy="2462213"/>
            <a:chOff x="3300412" y="2681287"/>
            <a:chExt cx="5843588" cy="2462213"/>
          </a:xfrm>
        </p:grpSpPr>
        <p:sp>
          <p:nvSpPr>
            <p:cNvPr id="7" name="Rectangle 6"/>
            <p:cNvSpPr/>
            <p:nvPr/>
          </p:nvSpPr>
          <p:spPr>
            <a:xfrm>
              <a:off x="3300412"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a:solidFill>
                    <a:srgbClr val="000000"/>
                  </a:solidFill>
                  <a:latin typeface="Consolas" charset="0"/>
                </a:rPr>
                <a:t>[</a:t>
              </a:r>
              <a:r>
                <a:rPr lang="en-US" sz="1400" err="1">
                  <a:solidFill>
                    <a:srgbClr val="000000"/>
                  </a:solidFill>
                  <a:latin typeface="Consolas" charset="0"/>
                </a:rPr>
                <a:t>CompilerGenerated</a:t>
              </a:r>
              <a:r>
                <a:rPr lang="en-US" sz="1400">
                  <a:solidFill>
                    <a:srgbClr val="000000"/>
                  </a:solidFill>
                  <a:latin typeface="Consolas" charset="0"/>
                </a:rPr>
                <a:t>]</a:t>
              </a:r>
              <a:br>
                <a:rPr lang="en-US" sz="1400">
                  <a:latin typeface="Consolas" charset="0"/>
                </a:rPr>
              </a:br>
              <a:r>
                <a:rPr lang="en-US" sz="1400">
                  <a:solidFill>
                    <a:srgbClr val="0000FF"/>
                  </a:solidFill>
                  <a:latin typeface="Consolas" charset="0"/>
                </a:rPr>
                <a:t>private</a:t>
              </a:r>
              <a:r>
                <a:rPr lang="en-US" sz="1400">
                  <a:solidFill>
                    <a:srgbClr val="000000"/>
                  </a:solidFill>
                  <a:latin typeface="Consolas" charset="0"/>
                </a:rPr>
                <a:t> </a:t>
              </a:r>
              <a:r>
                <a:rPr lang="en-US" sz="1400">
                  <a:solidFill>
                    <a:srgbClr val="0000FF"/>
                  </a:solidFill>
                  <a:latin typeface="Consolas" charset="0"/>
                </a:rPr>
                <a:t>sealed</a:t>
              </a:r>
              <a:r>
                <a:rPr lang="en-US" sz="1400">
                  <a:solidFill>
                    <a:srgbClr val="000000"/>
                  </a:solidFill>
                  <a:latin typeface="Consolas" charset="0"/>
                </a:rPr>
                <a:t> </a:t>
              </a:r>
              <a:r>
                <a:rPr lang="en-US" sz="1400">
                  <a:solidFill>
                    <a:srgbClr val="0000FF"/>
                  </a:solidFill>
                  <a:latin typeface="Consolas" charset="0"/>
                </a:rPr>
                <a:t>class</a:t>
              </a:r>
              <a:r>
                <a:rPr lang="en-US" sz="1400">
                  <a:solidFill>
                    <a:srgbClr val="000000"/>
                  </a:solidFill>
                  <a:latin typeface="Consolas" charset="0"/>
                </a:rPr>
                <a:t> &lt;</a:t>
              </a:r>
              <a:r>
                <a:rPr lang="en-US" sz="1400" err="1">
                  <a:solidFill>
                    <a:srgbClr val="000000"/>
                  </a:solidFill>
                  <a:latin typeface="Consolas" charset="0"/>
                </a:rPr>
                <a:t>ShowInitialWarning</a:t>
              </a:r>
              <a:r>
                <a:rPr lang="en-US" sz="1400">
                  <a:solidFill>
                    <a:srgbClr val="000000"/>
                  </a:solidFill>
                  <a:latin typeface="Consolas" charset="0"/>
                </a:rPr>
                <a:t>&gt;c__AnonStorey0</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UIImageView</a:t>
              </a:r>
              <a:r>
                <a:rPr lang="en-US" sz="1400">
                  <a:solidFill>
                    <a:srgbClr val="000000"/>
                  </a:solidFill>
                  <a:latin typeface="Consolas" charset="0"/>
                </a:rPr>
                <a:t> </a:t>
              </a:r>
              <a:r>
                <a:rPr lang="en-US" sz="1400" err="1">
                  <a:solidFill>
                    <a:srgbClr val="000000"/>
                  </a:solidFill>
                  <a:latin typeface="Consolas" charset="0"/>
                </a:rPr>
                <a:t>imageView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MainController</a:t>
              </a:r>
              <a:r>
                <a:rPr lang="en-US" sz="1400">
                  <a:solidFill>
                    <a:srgbClr val="000000"/>
                  </a:solidFill>
                  <a:latin typeface="Consolas" charset="0"/>
                </a:rPr>
                <a:t> $this;</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a:solidFill>
                    <a:srgbClr val="0000FF"/>
                  </a:solidFill>
                  <a:latin typeface="Consolas" charset="0"/>
                </a:rPr>
                <a:t>void</a:t>
              </a:r>
              <a:r>
                <a:rPr lang="en-US" sz="1400">
                  <a:solidFill>
                    <a:srgbClr val="000000"/>
                  </a:solidFill>
                  <a:latin typeface="Consolas" charset="0"/>
                </a:rPr>
                <a:t> &lt;&gt;m__0(</a:t>
              </a:r>
              <a:r>
                <a:rPr lang="en-US" sz="1400">
                  <a:solidFill>
                    <a:srgbClr val="0000FF"/>
                  </a:solidFill>
                  <a:latin typeface="Consolas" charset="0"/>
                </a:rPr>
                <a:t>object</a:t>
              </a:r>
              <a:r>
                <a:rPr lang="en-US" sz="1400">
                  <a:solidFill>
                    <a:srgbClr val="000000"/>
                  </a:solidFill>
                  <a:latin typeface="Consolas" charset="0"/>
                </a:rPr>
                <a:t> unused)</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this</a:t>
              </a:r>
              <a:r>
                <a:rPr lang="en-US" sz="1400">
                  <a:solidFill>
                    <a:srgbClr val="000000"/>
                  </a:solidFill>
                  <a:latin typeface="Consolas" charset="0"/>
                </a:rPr>
                <a:t>.$</a:t>
              </a:r>
              <a:r>
                <a:rPr lang="en-US" sz="1400" err="1">
                  <a:solidFill>
                    <a:srgbClr val="000000"/>
                  </a:solidFill>
                  <a:latin typeface="Consolas" charset="0"/>
                </a:rPr>
                <a:t>this.BeginInvokeOnMainThread</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Action(</a:t>
              </a:r>
            </a:p>
            <a:p>
              <a:r>
                <a:rPr lang="en-US" sz="1400">
                  <a:solidFill>
                    <a:srgbClr val="000000"/>
                  </a:solidFill>
                  <a:latin typeface="Consolas" charset="0"/>
                </a:rPr>
                <a:t>             </a:t>
              </a:r>
              <a:r>
                <a:rPr lang="en-US" sz="1400" err="1">
                  <a:solidFill>
                    <a:srgbClr val="0000FF"/>
                  </a:solidFill>
                  <a:latin typeface="Consolas" charset="0"/>
                </a:rPr>
                <a:t>this</a:t>
              </a:r>
              <a:r>
                <a:rPr lang="en-US" sz="1400" err="1">
                  <a:solidFill>
                    <a:srgbClr val="000000"/>
                  </a:solidFill>
                  <a:latin typeface="Consolas" charset="0"/>
                </a:rPr>
                <a:t>.imageView.RemoveFromSuperview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Consolas" charset="0"/>
                <a:ea typeface="Consolas" charset="0"/>
                <a:cs typeface="Consolas" charset="0"/>
              </a:endParaRPr>
            </a:p>
          </p:txBody>
        </p:sp>
        <p:grpSp>
          <p:nvGrpSpPr>
            <p:cNvPr id="4" name="Group 3"/>
            <p:cNvGrpSpPr/>
            <p:nvPr/>
          </p:nvGrpSpPr>
          <p:grpSpPr>
            <a:xfrm>
              <a:off x="3336132" y="2709960"/>
              <a:ext cx="3360467" cy="923002"/>
              <a:chOff x="3336132" y="2709960"/>
              <a:chExt cx="3360467" cy="923002"/>
            </a:xfrm>
          </p:grpSpPr>
          <p:sp>
            <p:nvSpPr>
              <p:cNvPr id="13" name="Rectangle 12"/>
              <p:cNvSpPr/>
              <p:nvPr/>
            </p:nvSpPr>
            <p:spPr>
              <a:xfrm>
                <a:off x="4481259" y="3356737"/>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3336132" y="2709960"/>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grpSp>
      <p:grpSp>
        <p:nvGrpSpPr>
          <p:cNvPr id="8" name="Group 7"/>
          <p:cNvGrpSpPr/>
          <p:nvPr/>
        </p:nvGrpSpPr>
        <p:grpSpPr>
          <a:xfrm>
            <a:off x="457200" y="3505200"/>
            <a:ext cx="3190875" cy="1120414"/>
            <a:chOff x="457200" y="3505200"/>
            <a:chExt cx="3190875" cy="1120414"/>
          </a:xfrm>
        </p:grpSpPr>
        <p:sp>
          <p:nvSpPr>
            <p:cNvPr id="9" name="TextBox 8"/>
            <p:cNvSpPr txBox="1"/>
            <p:nvPr/>
          </p:nvSpPr>
          <p:spPr>
            <a:xfrm>
              <a:off x="457200" y="3979283"/>
              <a:ext cx="2657475" cy="646331"/>
            </a:xfrm>
            <a:prstGeom prst="rect">
              <a:avLst/>
            </a:prstGeom>
            <a:noFill/>
          </p:spPr>
          <p:txBody>
            <a:bodyPr wrap="square" rtlCol="0">
              <a:spAutoFit/>
            </a:bodyPr>
            <a:lstStyle/>
            <a:p>
              <a:r>
                <a:rPr lang="en-US" b="1">
                  <a:latin typeface="Segoe UI Light"/>
                  <a:cs typeface="Segoe UI Light"/>
                </a:rPr>
                <a:t>Image</a:t>
              </a:r>
              <a:r>
                <a:rPr lang="en-US">
                  <a:latin typeface="Segoe UI Light"/>
                  <a:cs typeface="Segoe UI Light"/>
                </a:rPr>
                <a:t> got moved into </a:t>
              </a:r>
              <a:r>
                <a:rPr lang="en-US" b="1">
                  <a:latin typeface="Segoe UI Light"/>
                  <a:cs typeface="Segoe UI Light"/>
                </a:rPr>
                <a:t>heap allocated</a:t>
              </a:r>
              <a:r>
                <a:rPr lang="en-US">
                  <a:latin typeface="Segoe UI Light"/>
                  <a:cs typeface="Segoe UI Light"/>
                </a:rPr>
                <a:t> class</a:t>
              </a:r>
            </a:p>
          </p:txBody>
        </p:sp>
        <p:cxnSp>
          <p:nvCxnSpPr>
            <p:cNvPr id="10" name="Straight Arrow Connector 9"/>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39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The hidden reference</a:t>
            </a:r>
          </a:p>
        </p:txBody>
      </p:sp>
      <p:sp>
        <p:nvSpPr>
          <p:cNvPr id="3" name="Content Placeholder 2"/>
          <p:cNvSpPr>
            <a:spLocks noGrp="1"/>
          </p:cNvSpPr>
          <p:nvPr>
            <p:ph idx="1"/>
          </p:nvPr>
        </p:nvSpPr>
        <p:spPr/>
        <p:txBody>
          <a:bodyPr/>
          <a:lstStyle/>
          <a:p>
            <a:pPr marL="0" indent="0">
              <a:buNone/>
            </a:pPr>
            <a:r>
              <a:rPr lang="en-US">
                <a:latin typeface="Consolas" charset="0"/>
                <a:ea typeface="Consolas" charset="0"/>
                <a:cs typeface="Consolas" charset="0"/>
              </a:rPr>
              <a:t>Timer</a:t>
            </a:r>
            <a:r>
              <a:rPr lang="en-US"/>
              <a:t> creates a </a:t>
            </a:r>
            <a:r>
              <a:rPr lang="en-US" b="1"/>
              <a:t>static </a:t>
            </a:r>
            <a:r>
              <a:rPr lang="en-US"/>
              <a:t>list of running timer delegates that are called by a single thread, even if the timer only fires once</a:t>
            </a:r>
          </a:p>
          <a:p>
            <a:endParaRPr lang="en-US"/>
          </a:p>
        </p:txBody>
      </p:sp>
      <p:sp>
        <p:nvSpPr>
          <p:cNvPr id="4" name="Rectangle 3"/>
          <p:cNvSpPr/>
          <p:nvPr/>
        </p:nvSpPr>
        <p:spPr>
          <a:xfrm>
            <a:off x="457201" y="2115179"/>
            <a:ext cx="5757863" cy="1708160"/>
          </a:xfrm>
          <a:prstGeom prst="rect">
            <a:avLst/>
          </a:prstGeom>
          <a:solidFill>
            <a:schemeClr val="bg1"/>
          </a:solidFill>
          <a:ln>
            <a:solidFill>
              <a:schemeClr val="bg2"/>
            </a:solidFill>
          </a:ln>
        </p:spPr>
        <p:txBody>
          <a:bodyPr wrap="square" anchor="t">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endParaRPr lang="en-US" sz="1500">
              <a:latin typeface="Consolas" charset="0"/>
              <a:ea typeface="Consolas" charset="0"/>
              <a:cs typeface="Consolas" charset="0"/>
            </a:endParaRPr>
          </a:p>
        </p:txBody>
      </p:sp>
      <p:sp>
        <p:nvSpPr>
          <p:cNvPr id="5" name="Rectangle 4"/>
          <p:cNvSpPr/>
          <p:nvPr/>
        </p:nvSpPr>
        <p:spPr>
          <a:xfrm>
            <a:off x="2937477" y="3028950"/>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TextBox 5"/>
          <p:cNvSpPr txBox="1"/>
          <p:nvPr/>
        </p:nvSpPr>
        <p:spPr>
          <a:xfrm>
            <a:off x="457201" y="3924301"/>
            <a:ext cx="8503919" cy="830997"/>
          </a:xfrm>
          <a:prstGeom prst="rect">
            <a:avLst/>
          </a:prstGeom>
          <a:noFill/>
        </p:spPr>
        <p:txBody>
          <a:bodyPr wrap="square" rtlCol="0">
            <a:spAutoFit/>
          </a:bodyPr>
          <a:lstStyle/>
          <a:p>
            <a:r>
              <a:rPr lang="is-IS" sz="2400">
                <a:latin typeface="Calibri Light" panose="020F0302020204030204" pitchFamily="34" charset="0"/>
                <a:cs typeface="Calibri Light" panose="020F0302020204030204" pitchFamily="34" charset="0"/>
              </a:rPr>
              <a:t>… and our lambda instance is passed to the timer ... </a:t>
            </a:r>
            <a:r>
              <a:rPr lang="en-US" sz="2400">
                <a:latin typeface="Calibri Light" panose="020F0302020204030204" pitchFamily="34" charset="0"/>
                <a:cs typeface="Calibri Light" panose="020F0302020204030204" pitchFamily="34" charset="0"/>
              </a:rPr>
              <a:t>h</a:t>
            </a:r>
            <a:r>
              <a:rPr lang="is-IS" sz="2400">
                <a:latin typeface="Calibri Light" panose="020F0302020204030204" pitchFamily="34" charset="0"/>
                <a:cs typeface="Calibri Light" panose="020F0302020204030204" pitchFamily="34" charset="0"/>
              </a:rPr>
              <a:t>eld in a static list ... </a:t>
            </a:r>
            <a:r>
              <a:rPr lang="en-US" sz="2400">
                <a:latin typeface="Calibri Light" panose="020F0302020204030204" pitchFamily="34" charset="0"/>
                <a:cs typeface="Calibri Light" panose="020F0302020204030204" pitchFamily="34" charset="0"/>
              </a:rPr>
              <a:t>which means our object (and the image) stays alive forever!</a:t>
            </a:r>
          </a:p>
        </p:txBody>
      </p:sp>
      <p:cxnSp>
        <p:nvCxnSpPr>
          <p:cNvPr id="7" name="Straight Arrow Connector 6"/>
          <p:cNvCxnSpPr/>
          <p:nvPr/>
        </p:nvCxnSpPr>
        <p:spPr>
          <a:xfrm flipV="1">
            <a:off x="4657725" y="3339028"/>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175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Use weak references to prevent immortal objects</a:t>
            </a:r>
          </a:p>
        </p:txBody>
      </p:sp>
      <p:sp>
        <p:nvSpPr>
          <p:cNvPr id="3" name="Content Placeholder 2"/>
          <p:cNvSpPr>
            <a:spLocks noGrp="1"/>
          </p:cNvSpPr>
          <p:nvPr>
            <p:ph idx="1"/>
          </p:nvPr>
        </p:nvSpPr>
        <p:spPr>
          <a:xfrm>
            <a:off x="446773" y="2426111"/>
            <a:ext cx="3363564" cy="1590675"/>
          </a:xfrm>
        </p:spPr>
        <p:txBody>
          <a:bodyPr>
            <a:normAutofit/>
          </a:bodyPr>
          <a:lstStyle/>
          <a:p>
            <a:pPr marL="0" indent="0">
              <a:lnSpc>
                <a:spcPct val="90000"/>
              </a:lnSpc>
              <a:buNone/>
            </a:pPr>
            <a:r>
              <a:rPr lang="en-US" sz="1800"/>
              <a:t>A desirable </a:t>
            </a:r>
            <a:r>
              <a:rPr lang="en-US" sz="1800" b="1"/>
              <a:t>weak reference </a:t>
            </a:r>
            <a:r>
              <a:rPr lang="en-US" sz="1800"/>
              <a:t>is created with the </a:t>
            </a:r>
            <a:r>
              <a:rPr lang="en-US" sz="1800" err="1"/>
              <a:t>WeakReference</a:t>
            </a:r>
            <a:r>
              <a:rPr lang="en-US" sz="1800"/>
              <a:t> type</a:t>
            </a:r>
          </a:p>
        </p:txBody>
      </p:sp>
      <p:pic>
        <p:nvPicPr>
          <p:cNvPr id="4" name="Picture 3"/>
          <p:cNvPicPr>
            <a:picLocks noChangeAspect="1"/>
          </p:cNvPicPr>
          <p:nvPr/>
        </p:nvPicPr>
        <p:blipFill>
          <a:blip r:embed="rId3"/>
          <a:stretch>
            <a:fillRect/>
          </a:stretch>
        </p:blipFill>
        <p:spPr>
          <a:xfrm>
            <a:off x="3268939" y="981835"/>
            <a:ext cx="1895038" cy="66958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5867400" y="792481"/>
            <a:ext cx="2913452" cy="369259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1169324" y="3136193"/>
            <a:ext cx="4346365" cy="1348877"/>
          </a:xfrm>
          <a:prstGeom prst="rect">
            <a:avLst/>
          </a:prstGeom>
          <a:ln w="12700">
            <a:solidFill>
              <a:schemeClr val="tx1"/>
            </a:solidFill>
          </a:ln>
        </p:spPr>
      </p:pic>
      <p:sp>
        <p:nvSpPr>
          <p:cNvPr id="8" name="Right Arrow 7"/>
          <p:cNvSpPr/>
          <p:nvPr/>
        </p:nvSpPr>
        <p:spPr>
          <a:xfrm>
            <a:off x="2686248" y="1218181"/>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flipH="1">
            <a:off x="3881323" y="2106285"/>
            <a:ext cx="2106038" cy="200371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800" err="1">
                <a:latin typeface="Consolas" panose="020B0609020204030204" pitchFamily="49" charset="0"/>
              </a:rPr>
              <a:t>WeakReference</a:t>
            </a:r>
            <a:r>
              <a:rPr lang="en-US" sz="1800"/>
              <a:t> code example </a:t>
            </a:r>
          </a:p>
        </p:txBody>
      </p:sp>
      <p:sp>
        <p:nvSpPr>
          <p:cNvPr id="10" name="Right Arrow 9"/>
          <p:cNvSpPr/>
          <p:nvPr/>
        </p:nvSpPr>
        <p:spPr>
          <a:xfrm>
            <a:off x="517759" y="3693899"/>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91488" y="981835"/>
            <a:ext cx="2294760" cy="132759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Wingdings" charset="2"/>
              <a:buNone/>
            </a:pPr>
            <a:r>
              <a:rPr lang="en-US" sz="1800"/>
              <a:t>This diagram illustrates a strong reference creating an unwanted </a:t>
            </a:r>
            <a:r>
              <a:rPr lang="en-US" sz="1800" b="1"/>
              <a:t>immortal object</a:t>
            </a:r>
          </a:p>
        </p:txBody>
      </p:sp>
      <p:sp>
        <p:nvSpPr>
          <p:cNvPr id="11" name="Right Arrow 10"/>
          <p:cNvSpPr/>
          <p:nvPr/>
        </p:nvSpPr>
        <p:spPr>
          <a:xfrm>
            <a:off x="5238701" y="2558562"/>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39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Optimize image resources</a:t>
            </a:r>
          </a:p>
        </p:txBody>
      </p:sp>
      <p:sp>
        <p:nvSpPr>
          <p:cNvPr id="3" name="Content Placeholder 2"/>
          <p:cNvSpPr>
            <a:spLocks noGrp="1"/>
          </p:cNvSpPr>
          <p:nvPr>
            <p:ph idx="1"/>
          </p:nvPr>
        </p:nvSpPr>
        <p:spPr>
          <a:xfrm>
            <a:off x="457200" y="1004242"/>
            <a:ext cx="8229600" cy="3187269"/>
          </a:xfrm>
        </p:spPr>
        <p:txBody>
          <a:bodyPr>
            <a:normAutofit/>
          </a:bodyPr>
          <a:lstStyle/>
          <a:p>
            <a:r>
              <a:rPr lang="en-US">
                <a:solidFill>
                  <a:schemeClr val="tx1"/>
                </a:solidFill>
              </a:rPr>
              <a:t>Images typically require more CPU usage to decode the image and more memory to store the decoded image</a:t>
            </a:r>
          </a:p>
          <a:p>
            <a:r>
              <a:rPr lang="en-US">
                <a:solidFill>
                  <a:schemeClr val="tx1"/>
                </a:solidFill>
              </a:rPr>
              <a:t>Reduce the CPU usage and memory footprint by creating multiple resolution versions of stored images that are appropriate for the predicted display sizes</a:t>
            </a:r>
          </a:p>
          <a:p>
            <a:r>
              <a:rPr lang="en-US">
                <a:solidFill>
                  <a:schemeClr val="tx1"/>
                </a:solidFill>
              </a:rPr>
              <a:t>Caching </a:t>
            </a:r>
          </a:p>
          <a:p>
            <a:r>
              <a:rPr lang="en-US"/>
              <a:t>Use tools to ensure images are the optimum size. </a:t>
            </a:r>
          </a:p>
          <a:p>
            <a:endParaRPr lang="en-US">
              <a:solidFill>
                <a:schemeClr val="tx1"/>
              </a:solidFill>
            </a:endParaRPr>
          </a:p>
        </p:txBody>
      </p:sp>
      <p:pic>
        <p:nvPicPr>
          <p:cNvPr id="4" name="Picture 5">
            <a:extLst>
              <a:ext uri="{FF2B5EF4-FFF2-40B4-BE49-F238E27FC236}">
                <a16:creationId xmlns:a16="http://schemas.microsoft.com/office/drawing/2014/main" id="{6CC5E659-52E1-425B-8487-2A8FECC02405}"/>
              </a:ext>
            </a:extLst>
          </p:cNvPr>
          <p:cNvPicPr>
            <a:picLocks noChangeAspect="1"/>
          </p:cNvPicPr>
          <p:nvPr/>
        </p:nvPicPr>
        <p:blipFill>
          <a:blip r:embed="rId3"/>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C7557E63-1BD0-49B6-9522-92C286339AC5}"/>
              </a:ext>
            </a:extLst>
          </p:cNvPr>
          <p:cNvSpPr/>
          <p:nvPr/>
        </p:nvSpPr>
        <p:spPr>
          <a:xfrm>
            <a:off x="721217" y="4147764"/>
            <a:ext cx="8233371" cy="769441"/>
          </a:xfrm>
          <a:prstGeom prst="rect">
            <a:avLst/>
          </a:prstGeom>
        </p:spPr>
        <p:txBody>
          <a:bodyPr wrap="square">
            <a:spAutoFit/>
          </a:bodyPr>
          <a:lstStyle/>
          <a:p>
            <a:r>
              <a:rPr lang="en-US" sz="1600"/>
              <a:t>Refer to the following resources for image guidelines by platform:</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Android: </a:t>
            </a:r>
            <a:r>
              <a:rPr lang="en-US" sz="1000">
                <a:latin typeface="Calibri Light" panose="020F0302020204030204" pitchFamily="34" charset="0"/>
                <a:cs typeface="Calibri Light" panose="020F0302020204030204" pitchFamily="34" charset="0"/>
                <a:hlinkClick r:id="rId4"/>
              </a:rPr>
              <a:t>https://docs.microsoft.com/en-us/xamarin/android/app-fundamentals/resources-in-android/resources-for-varying-screens</a:t>
            </a:r>
            <a:r>
              <a:rPr lang="en-US" sz="1000">
                <a:latin typeface="Calibri Light" panose="020F0302020204030204" pitchFamily="34" charset="0"/>
                <a:cs typeface="Calibri Light" panose="020F0302020204030204" pitchFamily="34" charset="0"/>
              </a:rPr>
              <a:t>  </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iOS: </a:t>
            </a:r>
            <a:r>
              <a:rPr lang="en-US" sz="1000">
                <a:latin typeface="Calibri Light" panose="020F0302020204030204" pitchFamily="34" charset="0"/>
                <a:cs typeface="Calibri Light" panose="020F0302020204030204" pitchFamily="34" charset="0"/>
                <a:hlinkClick r:id="rId5"/>
              </a:rPr>
              <a:t>https://docs.microsoft.com/en-us/xamarin/ios/app-fundamentals/images-icons/app-icons</a:t>
            </a:r>
            <a:r>
              <a:rPr lang="en-US" sz="100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966699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1FF4-9961-4BFE-9214-98F68C494306}"/>
              </a:ext>
            </a:extLst>
          </p:cNvPr>
          <p:cNvSpPr>
            <a:spLocks noGrp="1"/>
          </p:cNvSpPr>
          <p:nvPr>
            <p:ph type="title"/>
          </p:nvPr>
        </p:nvSpPr>
        <p:spPr/>
        <p:txBody>
          <a:bodyPr>
            <a:normAutofit fontScale="90000"/>
          </a:bodyPr>
          <a:lstStyle/>
          <a:p>
            <a:r>
              <a:rPr lang="en-US"/>
              <a:t>Image sizing: Tools and resources by platform</a:t>
            </a:r>
          </a:p>
        </p:txBody>
      </p:sp>
      <p:sp>
        <p:nvSpPr>
          <p:cNvPr id="3" name="Content Placeholder 2">
            <a:extLst>
              <a:ext uri="{FF2B5EF4-FFF2-40B4-BE49-F238E27FC236}">
                <a16:creationId xmlns:a16="http://schemas.microsoft.com/office/drawing/2014/main" id="{5A54A6DB-9ACE-4BB8-99F7-A2810C413934}"/>
              </a:ext>
            </a:extLst>
          </p:cNvPr>
          <p:cNvSpPr>
            <a:spLocks noGrp="1"/>
          </p:cNvSpPr>
          <p:nvPr>
            <p:ph idx="1"/>
          </p:nvPr>
        </p:nvSpPr>
        <p:spPr/>
        <p:txBody>
          <a:bodyPr/>
          <a:lstStyle/>
          <a:p>
            <a:r>
              <a:rPr lang="en-US"/>
              <a:t>Mac and Windows: Adobe XD, Photoshop, GIMP, </a:t>
            </a:r>
            <a:r>
              <a:rPr lang="en-US" err="1"/>
              <a:t>Inkscape</a:t>
            </a:r>
            <a:r>
              <a:rPr lang="en-US"/>
              <a:t>, </a:t>
            </a:r>
            <a:r>
              <a:rPr lang="en-US" err="1"/>
              <a:t>Figma</a:t>
            </a:r>
            <a:endParaRPr lang="en-US"/>
          </a:p>
          <a:p>
            <a:r>
              <a:rPr lang="en-US"/>
              <a:t>Mac only: Sketch App </a:t>
            </a:r>
          </a:p>
          <a:p>
            <a:pPr lvl="1"/>
            <a:r>
              <a:rPr lang="en-US"/>
              <a:t>https://sketchapp.com</a:t>
            </a:r>
          </a:p>
          <a:p>
            <a:r>
              <a:rPr lang="en-US"/>
              <a:t>Windows only: Lunacy</a:t>
            </a:r>
          </a:p>
          <a:p>
            <a:pPr lvl="1"/>
            <a:r>
              <a:rPr lang="en-US"/>
              <a:t>https://icons8.com/lunacy</a:t>
            </a:r>
          </a:p>
          <a:p>
            <a:endParaRPr lang="en-US"/>
          </a:p>
        </p:txBody>
      </p:sp>
      <p:pic>
        <p:nvPicPr>
          <p:cNvPr id="4" name="Picture 5">
            <a:extLst>
              <a:ext uri="{FF2B5EF4-FFF2-40B4-BE49-F238E27FC236}">
                <a16:creationId xmlns:a16="http://schemas.microsoft.com/office/drawing/2014/main" id="{E8EBA777-7C38-4A2F-B5B6-DF7F9CBB4331}"/>
              </a:ext>
            </a:extLst>
          </p:cNvPr>
          <p:cNvPicPr>
            <a:picLocks noChangeAspect="1"/>
          </p:cNvPicPr>
          <p:nvPr/>
        </p:nvPicPr>
        <p:blipFill>
          <a:blip r:embed="rId2"/>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AF6E2261-B7AB-4A79-9BFC-B12380402BDE}"/>
              </a:ext>
            </a:extLst>
          </p:cNvPr>
          <p:cNvSpPr/>
          <p:nvPr/>
        </p:nvSpPr>
        <p:spPr>
          <a:xfrm>
            <a:off x="721218" y="4363219"/>
            <a:ext cx="7965582" cy="338554"/>
          </a:xfrm>
          <a:prstGeom prst="rect">
            <a:avLst/>
          </a:prstGeom>
        </p:spPr>
        <p:txBody>
          <a:bodyPr wrap="square">
            <a:spAutoFit/>
          </a:bodyPr>
          <a:lstStyle/>
          <a:p>
            <a:r>
              <a:rPr lang="en-US" sz="1600" dirty="0"/>
              <a:t>Sketch App Sources offers free design resources and plugins. </a:t>
            </a:r>
            <a:r>
              <a:rPr lang="en-US" sz="1600" dirty="0">
                <a:hlinkClick r:id="rId3"/>
              </a:rPr>
              <a:t>www.sketchappsources.com</a:t>
            </a:r>
            <a:endParaRPr lang="en-US" sz="1600" dirty="0"/>
          </a:p>
        </p:txBody>
      </p:sp>
    </p:spTree>
    <p:extLst>
      <p:ext uri="{BB962C8B-B14F-4D97-AF65-F5344CB8AC3E}">
        <p14:creationId xmlns:p14="http://schemas.microsoft.com/office/powerpoint/2010/main" val="34998883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842048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Profiling</a:t>
            </a:r>
          </a:p>
          <a:p>
            <a:endParaRPr lang="en-US"/>
          </a:p>
        </p:txBody>
      </p:sp>
    </p:spTree>
    <p:extLst>
      <p:ext uri="{BB962C8B-B14F-4D97-AF65-F5344CB8AC3E}">
        <p14:creationId xmlns:p14="http://schemas.microsoft.com/office/powerpoint/2010/main" val="18127617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General recommendations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r>
              <a:rPr lang="en-US">
                <a:solidFill>
                  <a:schemeClr val="tx1"/>
                </a:solidFill>
              </a:rPr>
              <a:t>Avoid profiling in a simulator—it can distort app performance</a:t>
            </a:r>
          </a:p>
          <a:p>
            <a:pPr lvl="1"/>
            <a:r>
              <a:rPr lang="en-US"/>
              <a:t>Allocation profiling is fine to do on the simulator</a:t>
            </a:r>
          </a:p>
          <a:p>
            <a:pPr lvl="1"/>
            <a:r>
              <a:rPr lang="en-US"/>
              <a:t>Time profiling portable code on the simulator is acceptable also but platform-specific code should be on a device</a:t>
            </a:r>
          </a:p>
          <a:p>
            <a:r>
              <a:rPr lang="en-US">
                <a:solidFill>
                  <a:schemeClr val="tx1"/>
                </a:solidFill>
              </a:rPr>
              <a:t>Perform profiling on a variety of devices </a:t>
            </a:r>
          </a:p>
          <a:p>
            <a:pPr lvl="1"/>
            <a:r>
              <a:rPr lang="en-US">
                <a:solidFill>
                  <a:schemeClr val="tx1"/>
                </a:solidFill>
              </a:rPr>
              <a:t>For best results, profile on the lowest end device available with latest OS version</a:t>
            </a:r>
          </a:p>
          <a:p>
            <a:r>
              <a:rPr lang="en-US"/>
              <a:t>Close all other apps to ensure that you’re measuring the full impact of the app you’re profiling rather than other apps</a:t>
            </a:r>
          </a:p>
        </p:txBody>
      </p:sp>
    </p:spTree>
    <p:extLst>
      <p:ext uri="{BB962C8B-B14F-4D97-AF65-F5344CB8AC3E}">
        <p14:creationId xmlns:p14="http://schemas.microsoft.com/office/powerpoint/2010/main" val="13714945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Profilers</a:t>
            </a:r>
          </a:p>
        </p:txBody>
      </p:sp>
      <p:sp>
        <p:nvSpPr>
          <p:cNvPr id="3" name="Content Placeholder 2"/>
          <p:cNvSpPr>
            <a:spLocks noGrp="1"/>
          </p:cNvSpPr>
          <p:nvPr>
            <p:ph idx="1"/>
          </p:nvPr>
        </p:nvSpPr>
        <p:spPr/>
        <p:txBody>
          <a:bodyPr vert="horz" lIns="91440" tIns="45720" rIns="91440" bIns="45720" numCol="1" spcCol="0" rtlCol="0" anchor="t">
            <a:normAutofit/>
          </a:bodyPr>
          <a:lstStyle/>
          <a:p>
            <a:pPr>
              <a:lnSpc>
                <a:spcPct val="100000"/>
              </a:lnSpc>
            </a:pPr>
            <a:r>
              <a:rPr lang="en-US" err="1">
                <a:solidFill>
                  <a:schemeClr val="tx1"/>
                </a:solidFill>
              </a:rPr>
              <a:t>Xamarin</a:t>
            </a:r>
            <a:r>
              <a:rPr lang="en-US">
                <a:solidFill>
                  <a:schemeClr val="tx1"/>
                </a:solidFill>
              </a:rPr>
              <a:t> Profiler </a:t>
            </a:r>
            <a:endParaRPr lang="en-US"/>
          </a:p>
          <a:p>
            <a:pPr>
              <a:lnSpc>
                <a:spcPct val="100000"/>
              </a:lnSpc>
            </a:pPr>
            <a:r>
              <a:rPr lang="en-US" err="1"/>
              <a:t>Xcode</a:t>
            </a:r>
            <a:r>
              <a:rPr lang="en-US"/>
              <a:t> </a:t>
            </a:r>
            <a:r>
              <a:rPr lang="en-US">
                <a:solidFill>
                  <a:schemeClr val="tx1"/>
                </a:solidFill>
              </a:rPr>
              <a:t>Instruments  </a:t>
            </a:r>
            <a:endParaRPr lang="en-US"/>
          </a:p>
          <a:p>
            <a:pPr>
              <a:lnSpc>
                <a:spcPct val="100000"/>
              </a:lnSpc>
            </a:pPr>
            <a:r>
              <a:rPr lang="en-US"/>
              <a:t>Android Studio Profiler</a:t>
            </a:r>
          </a:p>
          <a:p>
            <a:endParaRPr lang="en-US"/>
          </a:p>
        </p:txBody>
      </p:sp>
      <p:pic>
        <p:nvPicPr>
          <p:cNvPr id="5" name="Picture 4"/>
          <p:cNvPicPr>
            <a:picLocks noChangeAspect="1"/>
          </p:cNvPicPr>
          <p:nvPr/>
        </p:nvPicPr>
        <p:blipFill>
          <a:blip r:embed="rId3"/>
          <a:stretch>
            <a:fillRect/>
          </a:stretch>
        </p:blipFill>
        <p:spPr>
          <a:xfrm>
            <a:off x="4739306" y="175755"/>
            <a:ext cx="3437007" cy="2103120"/>
          </a:xfrm>
          <a:prstGeom prst="rect">
            <a:avLst/>
          </a:prstGeom>
          <a:ln>
            <a:noFill/>
          </a:ln>
          <a:effectLst>
            <a:outerShdw blurRad="292100" dist="139700" dir="2700000" sx="95000" sy="95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52262" y="2570755"/>
            <a:ext cx="3611096" cy="2286000"/>
          </a:xfrm>
          <a:prstGeom prst="rect">
            <a:avLst/>
          </a:prstGeom>
        </p:spPr>
      </p:pic>
      <p:pic>
        <p:nvPicPr>
          <p:cNvPr id="8" name="Picture 7"/>
          <p:cNvPicPr>
            <a:picLocks noChangeAspect="1"/>
          </p:cNvPicPr>
          <p:nvPr/>
        </p:nvPicPr>
        <p:blipFill>
          <a:blip r:embed="rId5"/>
          <a:stretch>
            <a:fillRect/>
          </a:stretch>
        </p:blipFill>
        <p:spPr>
          <a:xfrm>
            <a:off x="664206" y="2570756"/>
            <a:ext cx="3781052" cy="2286000"/>
          </a:xfrm>
          <a:prstGeom prst="rect">
            <a:avLst/>
          </a:prstGeom>
        </p:spPr>
      </p:pic>
    </p:spTree>
    <p:extLst>
      <p:ext uri="{BB962C8B-B14F-4D97-AF65-F5344CB8AC3E}">
        <p14:creationId xmlns:p14="http://schemas.microsoft.com/office/powerpoint/2010/main" val="1117203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Xamarin Profiler</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0" indent="0">
              <a:buNone/>
            </a:pPr>
            <a:r>
              <a:rPr lang="en-US">
                <a:latin typeface="Calibri Light" panose="020F0302020204030204" pitchFamily="34" charset="0"/>
              </a:rPr>
              <a:t>The Xamarin Profiler provides developers with a way to profile their </a:t>
            </a:r>
            <a:r>
              <a:rPr lang="en-US" err="1">
                <a:latin typeface="Calibri Light" panose="020F0302020204030204" pitchFamily="34" charset="0"/>
              </a:rPr>
              <a:t>Xamarin.Android</a:t>
            </a:r>
            <a:r>
              <a:rPr lang="en-US">
                <a:latin typeface="Calibri Light" panose="020F0302020204030204" pitchFamily="34" charset="0"/>
              </a:rPr>
              <a:t> and </a:t>
            </a:r>
            <a:r>
              <a:rPr lang="en-US" err="1">
                <a:latin typeface="Calibri Light" panose="020F0302020204030204" pitchFamily="34" charset="0"/>
              </a:rPr>
              <a:t>Xamarin.iOS</a:t>
            </a:r>
            <a:r>
              <a:rPr lang="en-US">
                <a:latin typeface="Calibri Light" panose="020F0302020204030204" pitchFamily="34" charset="0"/>
              </a:rPr>
              <a:t> applications from inside Xamarin Studio or Visual Studio.</a:t>
            </a:r>
          </a:p>
          <a:p>
            <a:pPr marL="0" indent="0">
              <a:buNone/>
            </a:pPr>
            <a:r>
              <a:rPr lang="en-US" sz="2000">
                <a:solidFill>
                  <a:schemeClr val="tx1"/>
                </a:solidFill>
                <a:latin typeface="Calibri Light" panose="020F0302020204030204" pitchFamily="34" charset="0"/>
                <a:hlinkClick r:id="rId3"/>
              </a:rPr>
              <a:t>www.xamarin.com/profiler</a:t>
            </a:r>
            <a:r>
              <a:rPr lang="en-US">
                <a:latin typeface="Calibri Light" panose="020F0302020204030204" pitchFamily="34" charset="0"/>
                <a:hlinkClick r:id="" action="ppaction://noaction"/>
              </a:rPr>
              <a:t> </a:t>
            </a:r>
            <a:endParaRPr lang="en-US">
              <a:latin typeface="Calibri Light" panose="020F0302020204030204" pitchFamily="34" charset="0"/>
            </a:endParaRPr>
          </a:p>
          <a:p>
            <a:pPr marL="0" indent="0">
              <a:buNone/>
            </a:pPr>
            <a:endParaRPr lang="en-US"/>
          </a:p>
          <a:p>
            <a:pPr indent="-285750"/>
            <a:r>
              <a:rPr lang="en-US" sz="2000">
                <a:latin typeface="Calibri Light" charset="0"/>
              </a:rPr>
              <a:t>Timing</a:t>
            </a:r>
          </a:p>
          <a:p>
            <a:pPr indent="-285750"/>
            <a:r>
              <a:rPr lang="en-US" sz="2000">
                <a:solidFill>
                  <a:schemeClr val="tx1"/>
                </a:solidFill>
              </a:rPr>
              <a:t>Allocations</a:t>
            </a:r>
          </a:p>
          <a:p>
            <a:pPr indent="-285750"/>
            <a:r>
              <a:rPr lang="en-US" sz="2000"/>
              <a:t>Cycles</a:t>
            </a:r>
          </a:p>
          <a:p>
            <a:pPr>
              <a:lnSpc>
                <a:spcPct val="100000"/>
              </a:lnSpc>
            </a:pPr>
            <a:endParaRPr lang="en-US" sz="20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934" y="2121160"/>
            <a:ext cx="4501186" cy="2668626"/>
          </a:xfrm>
          <a:prstGeom prst="rect">
            <a:avLst/>
          </a:prstGeom>
          <a:ln w="12700">
            <a:solidFill>
              <a:schemeClr val="tx1"/>
            </a:solidFill>
          </a:ln>
        </p:spPr>
      </p:pic>
    </p:spTree>
    <p:extLst>
      <p:ext uri="{BB962C8B-B14F-4D97-AF65-F5344CB8AC3E}">
        <p14:creationId xmlns:p14="http://schemas.microsoft.com/office/powerpoint/2010/main" val="331407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87699"/>
            <a:ext cx="7583054" cy="646331"/>
          </a:xfrm>
          <a:prstGeom prst="rect">
            <a:avLst/>
          </a:prstGeom>
          <a:noFill/>
        </p:spPr>
        <p:txBody>
          <a:bodyPr wrap="square" rtlCol="0">
            <a:spAutoFit/>
          </a:bodyPr>
          <a:lstStyle/>
          <a:p>
            <a:r>
              <a:rPr lang="en-US">
                <a:latin typeface="Consolas" charset="0"/>
                <a:ea typeface="Consolas" charset="0"/>
                <a:cs typeface="Consolas" charset="0"/>
              </a:rPr>
              <a:t>Task&lt;T&gt;</a:t>
            </a:r>
            <a:r>
              <a:rPr lang="en-US">
                <a:latin typeface="Segoe UI Light" charset="0"/>
              </a:rPr>
              <a:t> </a:t>
            </a:r>
            <a:r>
              <a:rPr lang="en-US">
                <a:latin typeface="Calibri Light" panose="020F0302020204030204" pitchFamily="34" charset="0"/>
                <a:cs typeface="Calibri Light" panose="020F0302020204030204" pitchFamily="34" charset="0"/>
              </a:rPr>
              <a:t>is a generic version of </a:t>
            </a:r>
            <a:r>
              <a:rPr lang="en-US">
                <a:latin typeface="Consolas" charset="0"/>
                <a:ea typeface="Consolas" charset="0"/>
                <a:cs typeface="Consolas" charset="0"/>
              </a:rPr>
              <a:t>Task</a:t>
            </a:r>
            <a:r>
              <a:rPr lang="en-US">
                <a:latin typeface="Segoe UI Light" charset="0"/>
              </a:rPr>
              <a:t> </a:t>
            </a:r>
            <a:r>
              <a:rPr lang="en-US">
                <a:latin typeface="Calibri Light" panose="020F0302020204030204" pitchFamily="34" charset="0"/>
                <a:cs typeface="Calibri Light" panose="020F0302020204030204" pitchFamily="34" charset="0"/>
              </a:rPr>
              <a:t>that returns a promise, or future value that will be available when the asynchronous operation completes</a:t>
            </a:r>
          </a:p>
        </p:txBody>
      </p:sp>
      <p:cxnSp>
        <p:nvCxnSpPr>
          <p:cNvPr id="12" name="Straight Arrow Connector 11"/>
          <p:cNvCxnSpPr/>
          <p:nvPr/>
        </p:nvCxnSpPr>
        <p:spPr>
          <a:xfrm flipV="1">
            <a:off x="2781634" y="2836291"/>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50543" y="2556226"/>
            <a:ext cx="9744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35670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Exercise: Profile a mobile app (Faucet)</a:t>
            </a:r>
          </a:p>
        </p:txBody>
      </p:sp>
      <p:sp>
        <p:nvSpPr>
          <p:cNvPr id="3" name="Content Placeholder 2"/>
          <p:cNvSpPr>
            <a:spLocks noGrp="1"/>
          </p:cNvSpPr>
          <p:nvPr>
            <p:ph type="body" idx="1"/>
          </p:nvPr>
        </p:nvSpPr>
        <p:spPr>
          <a:xfrm>
            <a:off x="457199" y="1402886"/>
            <a:ext cx="8369559" cy="3162893"/>
          </a:xfrm>
        </p:spPr>
        <p:txBody>
          <a:bodyPr>
            <a:normAutofit fontScale="92500" lnSpcReduction="10000"/>
          </a:bodyPr>
          <a:lstStyle/>
          <a:p>
            <a:pPr marL="0" indent="0">
              <a:buNone/>
            </a:pPr>
            <a:r>
              <a:rPr lang="en-US" b="1"/>
              <a:t>Scenario:</a:t>
            </a:r>
            <a:endParaRPr lang="en-US"/>
          </a:p>
          <a:p>
            <a:pPr marL="0" indent="0">
              <a:buNone/>
            </a:pPr>
            <a:r>
              <a:rPr lang="en-US"/>
              <a:t>An app is experiencing crashes and slow performance. Use both the Xamarin Profiler and Instruments to both investigate and solve the problem.</a:t>
            </a:r>
          </a:p>
          <a:p>
            <a:pPr marL="0" indent="0">
              <a:buNone/>
            </a:pPr>
            <a:r>
              <a:rPr lang="en-US"/>
              <a:t>Look for possible memory leaks, bottlenecks, and so on</a:t>
            </a:r>
            <a:r>
              <a:rPr lang="mr-IN"/>
              <a:t>…</a:t>
            </a:r>
            <a:endParaRPr lang="en-US"/>
          </a:p>
          <a:p>
            <a:pPr marL="0" indent="0">
              <a:buNone/>
            </a:pPr>
            <a:endParaRPr lang="en-US" sz="2000"/>
          </a:p>
          <a:p>
            <a:pPr marL="0" indent="0">
              <a:buNone/>
            </a:pPr>
            <a:r>
              <a:rPr lang="en-US" sz="2000" b="1"/>
              <a:t>Note</a:t>
            </a:r>
            <a:r>
              <a:rPr lang="en-US" sz="2000"/>
              <a:t>: This can be a team exercise. If you don’t have the Enterprise version of Visual Studio, pair up with someone who does. </a:t>
            </a:r>
          </a:p>
          <a:p>
            <a:pPr marL="0" indent="0">
              <a:buNone/>
            </a:pPr>
            <a:endParaRPr lang="en-US"/>
          </a:p>
        </p:txBody>
      </p:sp>
    </p:spTree>
    <p:extLst>
      <p:ext uri="{BB962C8B-B14F-4D97-AF65-F5344CB8AC3E}">
        <p14:creationId xmlns:p14="http://schemas.microsoft.com/office/powerpoint/2010/main" val="10173312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Performance</a:t>
            </a:r>
          </a:p>
          <a:p>
            <a:endParaRPr lang="en-US"/>
          </a:p>
        </p:txBody>
      </p:sp>
    </p:spTree>
    <p:extLst>
      <p:ext uri="{BB962C8B-B14F-4D97-AF65-F5344CB8AC3E}">
        <p14:creationId xmlns:p14="http://schemas.microsoft.com/office/powerpoint/2010/main" val="2828820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General recommendations</a:t>
            </a:r>
            <a:endParaRPr lang="en-US">
              <a:solidFill>
                <a:schemeClr val="tx1"/>
              </a:solidFill>
            </a:endParaRPr>
          </a:p>
        </p:txBody>
      </p:sp>
      <p:sp>
        <p:nvSpPr>
          <p:cNvPr id="3" name="Content Placeholder 2"/>
          <p:cNvSpPr>
            <a:spLocks noGrp="1"/>
          </p:cNvSpPr>
          <p:nvPr>
            <p:ph idx="1"/>
          </p:nvPr>
        </p:nvSpPr>
        <p:spPr/>
        <p:txBody>
          <a:bodyPr>
            <a:normAutofit/>
          </a:bodyPr>
          <a:lstStyle/>
          <a:p>
            <a:r>
              <a:rPr lang="en-US">
                <a:solidFill>
                  <a:schemeClr val="tx1"/>
                </a:solidFill>
              </a:rPr>
              <a:t>Images</a:t>
            </a:r>
          </a:p>
          <a:p>
            <a:r>
              <a:rPr lang="en-US">
                <a:solidFill>
                  <a:schemeClr val="tx1"/>
                </a:solidFill>
              </a:rPr>
              <a:t>Caching</a:t>
            </a:r>
          </a:p>
          <a:p>
            <a:r>
              <a:rPr lang="en-US">
                <a:solidFill>
                  <a:schemeClr val="tx1"/>
                </a:solidFill>
              </a:rPr>
              <a:t>UI best practices – iOS, Android, Xamarin.Forms</a:t>
            </a:r>
          </a:p>
          <a:p>
            <a:endParaRPr lang="en-US">
              <a:solidFill>
                <a:schemeClr val="tx1"/>
              </a:solidFill>
            </a:endParaRPr>
          </a:p>
        </p:txBody>
      </p:sp>
    </p:spTree>
    <p:extLst>
      <p:ext uri="{BB962C8B-B14F-4D97-AF65-F5344CB8AC3E}">
        <p14:creationId xmlns:p14="http://schemas.microsoft.com/office/powerpoint/2010/main" val="12481600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iOS</a:t>
            </a:r>
          </a:p>
        </p:txBody>
      </p:sp>
      <p:sp>
        <p:nvSpPr>
          <p:cNvPr id="3" name="Content Placeholder 2"/>
          <p:cNvSpPr>
            <a:spLocks noGrp="1"/>
          </p:cNvSpPr>
          <p:nvPr>
            <p:ph idx="1"/>
          </p:nvPr>
        </p:nvSpPr>
        <p:spPr/>
        <p:txBody>
          <a:bodyPr>
            <a:normAutofit/>
          </a:bodyPr>
          <a:lstStyle/>
          <a:p>
            <a:r>
              <a:rPr lang="en-US">
                <a:solidFill>
                  <a:schemeClr val="tx1"/>
                </a:solidFill>
              </a:rPr>
              <a:t>Optimize table views</a:t>
            </a:r>
          </a:p>
          <a:p>
            <a:pPr lvl="1"/>
            <a:r>
              <a:rPr lang="en-US" sz="2000">
                <a:solidFill>
                  <a:schemeClr val="tx1"/>
                </a:solidFill>
              </a:rPr>
              <a:t>Reuse cells</a:t>
            </a:r>
          </a:p>
          <a:p>
            <a:pPr lvl="1"/>
            <a:r>
              <a:rPr lang="en-US" sz="2000">
                <a:solidFill>
                  <a:schemeClr val="tx1"/>
                </a:solidFill>
              </a:rPr>
              <a:t>Reduce number of sub views</a:t>
            </a:r>
          </a:p>
          <a:p>
            <a:pPr lvl="1"/>
            <a:r>
              <a:rPr lang="en-US" sz="2000">
                <a:solidFill>
                  <a:schemeClr val="tx1"/>
                </a:solidFill>
              </a:rPr>
              <a:t>Avoid image scaling and gradients </a:t>
            </a:r>
          </a:p>
          <a:p>
            <a:pPr lvl="1"/>
            <a:r>
              <a:rPr lang="en-US" sz="2000">
                <a:solidFill>
                  <a:schemeClr val="tx1"/>
                </a:solidFill>
              </a:rPr>
              <a:t>Be aware of constraint over-use</a:t>
            </a:r>
          </a:p>
          <a:p>
            <a:r>
              <a:rPr lang="en-US">
                <a:solidFill>
                  <a:schemeClr val="tx1"/>
                </a:solidFill>
              </a:rPr>
              <a:t>Optimize image sizes</a:t>
            </a:r>
          </a:p>
          <a:p>
            <a:r>
              <a:rPr lang="en-US">
                <a:solidFill>
                  <a:schemeClr val="tx1"/>
                </a:solidFill>
              </a:rPr>
              <a:t>Test on the widest possible variety of devices</a:t>
            </a:r>
          </a:p>
        </p:txBody>
      </p:sp>
    </p:spTree>
    <p:extLst>
      <p:ext uri="{BB962C8B-B14F-4D97-AF65-F5344CB8AC3E}">
        <p14:creationId xmlns:p14="http://schemas.microsoft.com/office/powerpoint/2010/main" val="2810366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Android</a:t>
            </a:r>
          </a:p>
        </p:txBody>
      </p:sp>
      <p:sp>
        <p:nvSpPr>
          <p:cNvPr id="3" name="Content Placeholder 2"/>
          <p:cNvSpPr>
            <a:spLocks noGrp="1"/>
          </p:cNvSpPr>
          <p:nvPr>
            <p:ph idx="1"/>
          </p:nvPr>
        </p:nvSpPr>
        <p:spPr/>
        <p:txBody>
          <a:bodyPr>
            <a:normAutofit/>
          </a:bodyPr>
          <a:lstStyle/>
          <a:p>
            <a:r>
              <a:rPr lang="en-US">
                <a:solidFill>
                  <a:schemeClr val="tx1"/>
                </a:solidFill>
              </a:rPr>
              <a:t>Optimize layout hierarchies</a:t>
            </a:r>
          </a:p>
          <a:p>
            <a:pPr lvl="1"/>
            <a:r>
              <a:rPr lang="en-US">
                <a:solidFill>
                  <a:schemeClr val="tx1"/>
                </a:solidFill>
              </a:rPr>
              <a:t>For example; Avoid unnecessary nested things like </a:t>
            </a:r>
            <a:r>
              <a:rPr lang="en-US" err="1">
                <a:solidFill>
                  <a:schemeClr val="tx1"/>
                </a:solidFill>
              </a:rPr>
              <a:t>LinearLayout</a:t>
            </a:r>
            <a:endParaRPr lang="en-US">
              <a:solidFill>
                <a:schemeClr val="tx1"/>
              </a:solidFill>
            </a:endParaRPr>
          </a:p>
          <a:p>
            <a:r>
              <a:rPr lang="en-US"/>
              <a:t>Optimize image sizes</a:t>
            </a:r>
          </a:p>
          <a:p>
            <a:r>
              <a:rPr lang="en-US">
                <a:solidFill>
                  <a:schemeClr val="tx1"/>
                </a:solidFill>
              </a:rPr>
              <a:t>Test on the widest possible variety of devices</a:t>
            </a:r>
          </a:p>
          <a:p>
            <a:r>
              <a:rPr lang="en-US"/>
              <a:t>Minimize string measurements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259233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dirty="0"/>
              <a:t>Native Bindings</a:t>
            </a:r>
          </a:p>
          <a:p>
            <a:endParaRPr lang="en-US" dirty="0"/>
          </a:p>
        </p:txBody>
      </p:sp>
    </p:spTree>
    <p:extLst>
      <p:ext uri="{BB962C8B-B14F-4D97-AF65-F5344CB8AC3E}">
        <p14:creationId xmlns:p14="http://schemas.microsoft.com/office/powerpoint/2010/main" val="1575583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AAC2-6F4D-0646-9BAC-694F987277B1}"/>
              </a:ext>
            </a:extLst>
          </p:cNvPr>
          <p:cNvSpPr>
            <a:spLocks noGrp="1"/>
          </p:cNvSpPr>
          <p:nvPr>
            <p:ph type="title"/>
          </p:nvPr>
        </p:nvSpPr>
        <p:spPr/>
        <p:txBody>
          <a:bodyPr>
            <a:normAutofit fontScale="90000"/>
          </a:bodyPr>
          <a:lstStyle/>
          <a:p>
            <a:r>
              <a:rPr lang="en-US" dirty="0"/>
              <a:t>Native Bindings</a:t>
            </a:r>
          </a:p>
        </p:txBody>
      </p:sp>
      <p:sp>
        <p:nvSpPr>
          <p:cNvPr id="3" name="Content Placeholder 2">
            <a:extLst>
              <a:ext uri="{FF2B5EF4-FFF2-40B4-BE49-F238E27FC236}">
                <a16:creationId xmlns:a16="http://schemas.microsoft.com/office/drawing/2014/main" id="{2F92C2CE-2EC6-3843-B0E8-1FA61C87F2AE}"/>
              </a:ext>
            </a:extLst>
          </p:cNvPr>
          <p:cNvSpPr>
            <a:spLocks noGrp="1"/>
          </p:cNvSpPr>
          <p:nvPr>
            <p:ph idx="1"/>
          </p:nvPr>
        </p:nvSpPr>
        <p:spPr/>
        <p:txBody>
          <a:bodyPr/>
          <a:lstStyle/>
          <a:p>
            <a:r>
              <a:rPr lang="en-US" dirty="0"/>
              <a:t>Bind any native iOS and Android code</a:t>
            </a:r>
          </a:p>
          <a:p>
            <a:r>
              <a:rPr lang="en-US" dirty="0"/>
              <a:t>iOS and Android have different templates</a:t>
            </a:r>
          </a:p>
          <a:p>
            <a:r>
              <a:rPr lang="en-US" dirty="0"/>
              <a:t>Available on both VS4Mac and Windows</a:t>
            </a:r>
          </a:p>
          <a:p>
            <a:r>
              <a:rPr lang="en-US" dirty="0"/>
              <a:t>Can be added to a solution as a reference or prebuild and prepackaged</a:t>
            </a:r>
          </a:p>
          <a:p>
            <a:endParaRPr lang="en-US" dirty="0"/>
          </a:p>
          <a:p>
            <a:endParaRPr lang="en-US" dirty="0"/>
          </a:p>
        </p:txBody>
      </p:sp>
    </p:spTree>
    <p:extLst>
      <p:ext uri="{BB962C8B-B14F-4D97-AF65-F5344CB8AC3E}">
        <p14:creationId xmlns:p14="http://schemas.microsoft.com/office/powerpoint/2010/main" val="7945285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Specifics</a:t>
            </a:r>
          </a:p>
        </p:txBody>
      </p:sp>
      <p:sp>
        <p:nvSpPr>
          <p:cNvPr id="3" name="Content Placeholder 2">
            <a:extLst>
              <a:ext uri="{FF2B5EF4-FFF2-40B4-BE49-F238E27FC236}">
                <a16:creationId xmlns:a16="http://schemas.microsoft.com/office/drawing/2014/main" id="{C92A71E5-627D-D34F-8A89-F03C0603936C}"/>
              </a:ext>
            </a:extLst>
          </p:cNvPr>
          <p:cNvSpPr>
            <a:spLocks noGrp="1"/>
          </p:cNvSpPr>
          <p:nvPr>
            <p:ph idx="1"/>
          </p:nvPr>
        </p:nvSpPr>
        <p:spPr>
          <a:xfrm>
            <a:off x="777240" y="1004243"/>
            <a:ext cx="4846320" cy="3000829"/>
          </a:xfrm>
        </p:spPr>
        <p:txBody>
          <a:bodyPr>
            <a:normAutofit/>
          </a:bodyPr>
          <a:lstStyle/>
          <a:p>
            <a:r>
              <a:rPr lang="en-US" dirty="0"/>
              <a:t>Project template structure</a:t>
            </a:r>
          </a:p>
          <a:p>
            <a:r>
              <a:rPr lang="en-US" dirty="0"/>
              <a:t>Native libraries and frameworks</a:t>
            </a:r>
          </a:p>
          <a:p>
            <a:r>
              <a:rPr lang="en-US" dirty="0"/>
              <a:t>Objective Sharpie</a:t>
            </a:r>
          </a:p>
          <a:p>
            <a:r>
              <a:rPr lang="en-US" dirty="0"/>
              <a:t>Compilation flags</a:t>
            </a:r>
          </a:p>
          <a:p>
            <a:endParaRPr lang="en-US" dirty="0"/>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313435A7-ED13-7E4C-A032-410DA461AC60}"/>
              </a:ext>
            </a:extLst>
          </p:cNvPr>
          <p:cNvPicPr>
            <a:picLocks noChangeAspect="1"/>
          </p:cNvPicPr>
          <p:nvPr/>
        </p:nvPicPr>
        <p:blipFill>
          <a:blip r:embed="rId2"/>
          <a:stretch>
            <a:fillRect/>
          </a:stretch>
        </p:blipFill>
        <p:spPr>
          <a:xfrm>
            <a:off x="6144768" y="1004243"/>
            <a:ext cx="2542032" cy="3613008"/>
          </a:xfrm>
          <a:prstGeom prst="rect">
            <a:avLst/>
          </a:prstGeom>
        </p:spPr>
      </p:pic>
      <p:pic>
        <p:nvPicPr>
          <p:cNvPr id="5" name="Picture 5">
            <a:extLst>
              <a:ext uri="{FF2B5EF4-FFF2-40B4-BE49-F238E27FC236}">
                <a16:creationId xmlns:a16="http://schemas.microsoft.com/office/drawing/2014/main" id="{561BAFC3-83FD-D04A-AB23-F4B0818D23D9}"/>
              </a:ext>
            </a:extLst>
          </p:cNvPr>
          <p:cNvPicPr>
            <a:picLocks noChangeAspect="1"/>
          </p:cNvPicPr>
          <p:nvPr/>
        </p:nvPicPr>
        <p:blipFill>
          <a:blip r:embed="rId3"/>
          <a:stretch>
            <a:fillRect/>
          </a:stretch>
        </p:blipFill>
        <p:spPr>
          <a:xfrm>
            <a:off x="264018" y="4303281"/>
            <a:ext cx="457200" cy="458430"/>
          </a:xfrm>
          <a:prstGeom prst="rect">
            <a:avLst/>
          </a:prstGeom>
        </p:spPr>
      </p:pic>
      <p:sp>
        <p:nvSpPr>
          <p:cNvPr id="6" name="Rectangle 5">
            <a:extLst>
              <a:ext uri="{FF2B5EF4-FFF2-40B4-BE49-F238E27FC236}">
                <a16:creationId xmlns:a16="http://schemas.microsoft.com/office/drawing/2014/main" id="{FC5180E4-1F56-A947-8153-16C0324BB31C}"/>
              </a:ext>
            </a:extLst>
          </p:cNvPr>
          <p:cNvSpPr/>
          <p:nvPr/>
        </p:nvSpPr>
        <p:spPr>
          <a:xfrm>
            <a:off x="721218" y="4240108"/>
            <a:ext cx="5312029" cy="584775"/>
          </a:xfrm>
          <a:prstGeom prst="rect">
            <a:avLst/>
          </a:prstGeom>
        </p:spPr>
        <p:txBody>
          <a:bodyPr wrap="square">
            <a:spAutoFit/>
          </a:bodyPr>
          <a:lstStyle/>
          <a:p>
            <a:r>
              <a:rPr lang="en-US" sz="1600" dirty="0"/>
              <a:t>Binding walkthrough: </a:t>
            </a:r>
            <a:r>
              <a:rPr lang="en-US" sz="1600" dirty="0">
                <a:hlinkClick r:id="rId4"/>
              </a:rPr>
              <a:t>https://docs.microsoft.com/en-us/xamarin/ios/platform/binding-objective-c/</a:t>
            </a:r>
            <a:endParaRPr lang="en-US" sz="1600" dirty="0"/>
          </a:p>
        </p:txBody>
      </p:sp>
    </p:spTree>
    <p:extLst>
      <p:ext uri="{BB962C8B-B14F-4D97-AF65-F5344CB8AC3E}">
        <p14:creationId xmlns:p14="http://schemas.microsoft.com/office/powerpoint/2010/main" val="2756177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Internals – Export and Register attributes</a:t>
            </a:r>
          </a:p>
        </p:txBody>
      </p:sp>
      <p:pic>
        <p:nvPicPr>
          <p:cNvPr id="6" name="Picture 5">
            <a:extLst>
              <a:ext uri="{FF2B5EF4-FFF2-40B4-BE49-F238E27FC236}">
                <a16:creationId xmlns:a16="http://schemas.microsoft.com/office/drawing/2014/main" id="{87E7EFB8-09A1-9442-A446-C39DB0065E00}"/>
              </a:ext>
            </a:extLst>
          </p:cNvPr>
          <p:cNvPicPr>
            <a:picLocks noChangeAspect="1"/>
          </p:cNvPicPr>
          <p:nvPr/>
        </p:nvPicPr>
        <p:blipFill>
          <a:blip r:embed="rId2"/>
          <a:stretch>
            <a:fillRect/>
          </a:stretch>
        </p:blipFill>
        <p:spPr>
          <a:xfrm>
            <a:off x="1982397" y="1892847"/>
            <a:ext cx="5179205" cy="2755511"/>
          </a:xfrm>
          <a:prstGeom prst="rect">
            <a:avLst/>
          </a:prstGeom>
        </p:spPr>
      </p:pic>
      <p:sp>
        <p:nvSpPr>
          <p:cNvPr id="7" name="TextBox 6">
            <a:extLst>
              <a:ext uri="{FF2B5EF4-FFF2-40B4-BE49-F238E27FC236}">
                <a16:creationId xmlns:a16="http://schemas.microsoft.com/office/drawing/2014/main" id="{5F8974B2-6FE2-B747-8B1C-0CFE87D82AA8}"/>
              </a:ext>
            </a:extLst>
          </p:cNvPr>
          <p:cNvSpPr txBox="1"/>
          <p:nvPr/>
        </p:nvSpPr>
        <p:spPr>
          <a:xfrm>
            <a:off x="457200" y="827516"/>
            <a:ext cx="7103291" cy="923330"/>
          </a:xfrm>
          <a:prstGeom prst="rect">
            <a:avLst/>
          </a:prstGeom>
          <a:noFill/>
        </p:spPr>
        <p:txBody>
          <a:bodyPr wrap="none" rtlCol="0">
            <a:spAutoFit/>
          </a:bodyPr>
          <a:lstStyle/>
          <a:p>
            <a:r>
              <a:rPr lang="en-US" dirty="0">
                <a:solidFill>
                  <a:schemeClr val="accent6"/>
                </a:solidFill>
              </a:rPr>
              <a:t>// Maps the C# </a:t>
            </a:r>
            <a:r>
              <a:rPr lang="en-US" b="1" dirty="0">
                <a:solidFill>
                  <a:schemeClr val="accent6"/>
                </a:solidFill>
              </a:rPr>
              <a:t>Draw</a:t>
            </a:r>
            <a:r>
              <a:rPr lang="en-US" dirty="0">
                <a:solidFill>
                  <a:schemeClr val="accent6"/>
                </a:solidFill>
              </a:rPr>
              <a:t> method to a </a:t>
            </a:r>
            <a:r>
              <a:rPr lang="en-US" dirty="0" err="1">
                <a:solidFill>
                  <a:schemeClr val="accent6"/>
                </a:solidFill>
              </a:rPr>
              <a:t>ObjC</a:t>
            </a:r>
            <a:r>
              <a:rPr lang="en-US" dirty="0">
                <a:solidFill>
                  <a:schemeClr val="accent6"/>
                </a:solidFill>
              </a:rPr>
              <a:t> </a:t>
            </a:r>
            <a:r>
              <a:rPr lang="en-US" b="1" dirty="0" err="1">
                <a:solidFill>
                  <a:schemeClr val="accent6"/>
                </a:solidFill>
              </a:rPr>
              <a:t>draw:atColumn:andRow</a:t>
            </a:r>
            <a:r>
              <a:rPr lang="en-US" b="1" dirty="0">
                <a:solidFill>
                  <a:schemeClr val="accent6"/>
                </a:solidFill>
              </a:rPr>
              <a:t>:</a:t>
            </a:r>
            <a:r>
              <a:rPr lang="en-US" dirty="0">
                <a:solidFill>
                  <a:schemeClr val="accent6"/>
                </a:solidFill>
              </a:rPr>
              <a:t> selector</a:t>
            </a:r>
          </a:p>
          <a:p>
            <a:r>
              <a:rPr lang="en-US" dirty="0"/>
              <a:t>[Export ("</a:t>
            </a:r>
            <a:r>
              <a:rPr lang="en-US" dirty="0" err="1"/>
              <a:t>draw:atColumn:andRow</a:t>
            </a:r>
            <a:r>
              <a:rPr lang="en-US" dirty="0"/>
              <a:t>:")] </a:t>
            </a:r>
          </a:p>
          <a:p>
            <a:r>
              <a:rPr lang="en-US" dirty="0"/>
              <a:t>void Draw (string text, </a:t>
            </a:r>
            <a:r>
              <a:rPr lang="en-US" dirty="0" err="1"/>
              <a:t>nint</a:t>
            </a:r>
            <a:r>
              <a:rPr lang="en-US" dirty="0"/>
              <a:t> column, </a:t>
            </a:r>
            <a:r>
              <a:rPr lang="en-US" dirty="0" err="1"/>
              <a:t>nint</a:t>
            </a:r>
            <a:r>
              <a:rPr lang="en-US" dirty="0"/>
              <a:t> row);</a:t>
            </a:r>
          </a:p>
        </p:txBody>
      </p:sp>
    </p:spTree>
    <p:extLst>
      <p:ext uri="{BB962C8B-B14F-4D97-AF65-F5344CB8AC3E}">
        <p14:creationId xmlns:p14="http://schemas.microsoft.com/office/powerpoint/2010/main" val="14384311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specifics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a:xfrm>
            <a:off x="457200" y="1004242"/>
            <a:ext cx="5891999" cy="3032265"/>
          </a:xfrm>
        </p:spPr>
        <p:txBody>
          <a:bodyPr/>
          <a:lstStyle/>
          <a:p>
            <a:r>
              <a:rPr lang="en-US" dirty="0"/>
              <a:t>Project template structure</a:t>
            </a:r>
          </a:p>
          <a:p>
            <a:r>
              <a:rPr lang="en-US" dirty="0"/>
              <a:t>Native code as .JAR (Java Archive), .AAR (Android Archive) or eclipse projects</a:t>
            </a:r>
          </a:p>
          <a:p>
            <a:r>
              <a:rPr lang="en-US" dirty="0"/>
              <a:t>Native external dependencies</a:t>
            </a:r>
          </a:p>
          <a:p>
            <a:r>
              <a:rPr lang="en-US" dirty="0"/>
              <a:t>Transforms (xml metadata)</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62F0ED6-34DF-CB47-8E80-89AAD6A56A2F}"/>
              </a:ext>
            </a:extLst>
          </p:cNvPr>
          <p:cNvPicPr>
            <a:picLocks noChangeAspect="1"/>
          </p:cNvPicPr>
          <p:nvPr/>
        </p:nvPicPr>
        <p:blipFill>
          <a:blip r:embed="rId2"/>
          <a:stretch>
            <a:fillRect/>
          </a:stretch>
        </p:blipFill>
        <p:spPr>
          <a:xfrm>
            <a:off x="6349199" y="1004242"/>
            <a:ext cx="2337601" cy="3032265"/>
          </a:xfrm>
          <a:prstGeom prst="rect">
            <a:avLst/>
          </a:prstGeom>
        </p:spPr>
      </p:pic>
      <p:sp>
        <p:nvSpPr>
          <p:cNvPr id="6" name="Rectangle 5">
            <a:extLst>
              <a:ext uri="{FF2B5EF4-FFF2-40B4-BE49-F238E27FC236}">
                <a16:creationId xmlns:a16="http://schemas.microsoft.com/office/drawing/2014/main" id="{BED36591-0AD8-2B44-ADF1-A8EFF667DF44}"/>
              </a:ext>
            </a:extLst>
          </p:cNvPr>
          <p:cNvSpPr/>
          <p:nvPr/>
        </p:nvSpPr>
        <p:spPr>
          <a:xfrm>
            <a:off x="721218" y="4209330"/>
            <a:ext cx="7965582" cy="646331"/>
          </a:xfrm>
          <a:prstGeom prst="rect">
            <a:avLst/>
          </a:prstGeom>
        </p:spPr>
        <p:txBody>
          <a:bodyPr wrap="square">
            <a:spAutoFit/>
          </a:bodyPr>
          <a:lstStyle/>
          <a:p>
            <a:r>
              <a:rPr lang="en-US" dirty="0"/>
              <a:t>Binding walkthrough: </a:t>
            </a:r>
            <a:r>
              <a:rPr lang="en-US" dirty="0">
                <a:hlinkClick r:id="rId3"/>
              </a:rPr>
              <a:t>https://docs.microsoft.com/en-us/xamarin/android/platform/binding-java-library/binding-a-library-project</a:t>
            </a:r>
            <a:endParaRPr lang="en-US" dirty="0"/>
          </a:p>
        </p:txBody>
      </p:sp>
      <p:pic>
        <p:nvPicPr>
          <p:cNvPr id="7" name="Picture 5">
            <a:extLst>
              <a:ext uri="{FF2B5EF4-FFF2-40B4-BE49-F238E27FC236}">
                <a16:creationId xmlns:a16="http://schemas.microsoft.com/office/drawing/2014/main" id="{DA67A0BC-4A2A-6D41-BD7D-D27C3B4C0015}"/>
              </a:ext>
            </a:extLst>
          </p:cNvPr>
          <p:cNvPicPr>
            <a:picLocks noChangeAspect="1"/>
          </p:cNvPicPr>
          <p:nvPr/>
        </p:nvPicPr>
        <p:blipFill>
          <a:blip r:embed="rId4"/>
          <a:stretch>
            <a:fillRect/>
          </a:stretch>
        </p:blipFill>
        <p:spPr>
          <a:xfrm>
            <a:off x="264018" y="4303281"/>
            <a:ext cx="457200" cy="458430"/>
          </a:xfrm>
          <a:prstGeom prst="rect">
            <a:avLst/>
          </a:prstGeom>
        </p:spPr>
      </p:pic>
    </p:spTree>
    <p:extLst>
      <p:ext uri="{BB962C8B-B14F-4D97-AF65-F5344CB8AC3E}">
        <p14:creationId xmlns:p14="http://schemas.microsoft.com/office/powerpoint/2010/main" val="247966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8" name="TextBox 7"/>
          <p:cNvSpPr txBox="1"/>
          <p:nvPr/>
        </p:nvSpPr>
        <p:spPr>
          <a:xfrm>
            <a:off x="3278909" y="3378130"/>
            <a:ext cx="5195240"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By convention, methods that are executed asynchronously always have the suffix </a:t>
            </a:r>
            <a:r>
              <a:rPr lang="en-US" b="1" err="1">
                <a:latin typeface="Calibri Light" panose="020F0302020204030204" pitchFamily="34" charset="0"/>
                <a:cs typeface="Calibri Light" panose="020F0302020204030204" pitchFamily="34" charset="0"/>
              </a:rPr>
              <a:t>Async</a:t>
            </a:r>
            <a:r>
              <a:rPr lang="en-US">
                <a:latin typeface="Calibri Light" panose="020F0302020204030204" pitchFamily="34" charset="0"/>
                <a:cs typeface="Calibri Light" panose="020F0302020204030204" pitchFamily="34" charset="0"/>
              </a:rPr>
              <a:t>, look for these methods anytime you consume a framework API</a:t>
            </a:r>
          </a:p>
        </p:txBody>
      </p:sp>
      <p:cxnSp>
        <p:nvCxnSpPr>
          <p:cNvPr id="9" name="Straight Arrow Connector 8"/>
          <p:cNvCxnSpPr/>
          <p:nvPr/>
        </p:nvCxnSpPr>
        <p:spPr>
          <a:xfrm flipV="1">
            <a:off x="5698836" y="2826722"/>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384799" y="2549629"/>
            <a:ext cx="653473"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9137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internals</a:t>
            </a:r>
          </a:p>
        </p:txBody>
      </p:sp>
      <p:pic>
        <p:nvPicPr>
          <p:cNvPr id="4" name="Content Placeholder 3">
            <a:extLst>
              <a:ext uri="{FF2B5EF4-FFF2-40B4-BE49-F238E27FC236}">
                <a16:creationId xmlns:a16="http://schemas.microsoft.com/office/drawing/2014/main" id="{737CE52B-DCE4-D14C-817B-DB5F1914559C}"/>
              </a:ext>
            </a:extLst>
          </p:cNvPr>
          <p:cNvPicPr>
            <a:picLocks noGrp="1" noChangeAspect="1"/>
          </p:cNvPicPr>
          <p:nvPr>
            <p:ph idx="1"/>
          </p:nvPr>
        </p:nvPicPr>
        <p:blipFill>
          <a:blip r:embed="rId2"/>
          <a:stretch>
            <a:fillRect/>
          </a:stretch>
        </p:blipFill>
        <p:spPr>
          <a:xfrm>
            <a:off x="1371600" y="895686"/>
            <a:ext cx="6400800" cy="2924327"/>
          </a:xfrm>
          <a:prstGeom prst="rect">
            <a:avLst/>
          </a:prstGeom>
        </p:spPr>
      </p:pic>
      <p:sp>
        <p:nvSpPr>
          <p:cNvPr id="6" name="TextBox 5">
            <a:extLst>
              <a:ext uri="{FF2B5EF4-FFF2-40B4-BE49-F238E27FC236}">
                <a16:creationId xmlns:a16="http://schemas.microsoft.com/office/drawing/2014/main" id="{F80AF7EB-19D6-794E-B8E4-53A9423B0365}"/>
              </a:ext>
            </a:extLst>
          </p:cNvPr>
          <p:cNvSpPr txBox="1"/>
          <p:nvPr/>
        </p:nvSpPr>
        <p:spPr>
          <a:xfrm>
            <a:off x="4641415" y="3936884"/>
            <a:ext cx="3130985" cy="830997"/>
          </a:xfrm>
          <a:prstGeom prst="rect">
            <a:avLst/>
          </a:prstGeom>
          <a:noFill/>
        </p:spPr>
        <p:txBody>
          <a:bodyPr wrap="none" rtlCol="0">
            <a:spAutoFit/>
          </a:bodyPr>
          <a:lstStyle/>
          <a:p>
            <a:pPr algn="r"/>
            <a:r>
              <a:rPr lang="en-US" sz="1600" b="1" dirty="0"/>
              <a:t>MCW</a:t>
            </a:r>
            <a:r>
              <a:rPr lang="en-US" sz="1600" dirty="0"/>
              <a:t> – Managed callable wrappers</a:t>
            </a:r>
          </a:p>
          <a:p>
            <a:pPr algn="r"/>
            <a:r>
              <a:rPr lang="en-US" sz="1600" b="1" dirty="0"/>
              <a:t>ACW</a:t>
            </a:r>
            <a:r>
              <a:rPr lang="en-US" sz="1600" dirty="0"/>
              <a:t> – Android callable wrappers</a:t>
            </a:r>
          </a:p>
          <a:p>
            <a:pPr algn="r"/>
            <a:r>
              <a:rPr lang="en-US" sz="1600" b="1" dirty="0"/>
              <a:t>ART</a:t>
            </a:r>
            <a:r>
              <a:rPr lang="en-US" sz="1600" dirty="0"/>
              <a:t> – Android runtime</a:t>
            </a:r>
          </a:p>
        </p:txBody>
      </p:sp>
    </p:spTree>
    <p:extLst>
      <p:ext uri="{BB962C8B-B14F-4D97-AF65-F5344CB8AC3E}">
        <p14:creationId xmlns:p14="http://schemas.microsoft.com/office/powerpoint/2010/main" val="22516469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p:txBody>
          <a:bodyPr/>
          <a:lstStyle/>
          <a:p>
            <a:r>
              <a:rPr lang="en-US" dirty="0"/>
              <a:t>Prebuild and package for distribution</a:t>
            </a:r>
          </a:p>
          <a:p>
            <a:r>
              <a:rPr lang="en-US" dirty="0"/>
              <a:t>Verify optimal compiler flags</a:t>
            </a:r>
          </a:p>
          <a:p>
            <a:r>
              <a:rPr lang="en-US" dirty="0"/>
              <a:t>Verify required architectures</a:t>
            </a:r>
          </a:p>
          <a:p>
            <a:r>
              <a:rPr lang="en-US" dirty="0"/>
              <a:t>Use release configuration for bindings</a:t>
            </a:r>
          </a:p>
          <a:p>
            <a:r>
              <a:rPr lang="en-US" dirty="0"/>
              <a:t>Use Sharpie (iOS only)</a:t>
            </a:r>
          </a:p>
          <a:p>
            <a:endParaRPr lang="en-US" dirty="0"/>
          </a:p>
          <a:p>
            <a:endParaRPr lang="en-US" dirty="0"/>
          </a:p>
        </p:txBody>
      </p:sp>
    </p:spTree>
    <p:extLst>
      <p:ext uri="{BB962C8B-B14F-4D97-AF65-F5344CB8AC3E}">
        <p14:creationId xmlns:p14="http://schemas.microsoft.com/office/powerpoint/2010/main" val="27358967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691B8F-F859-9342-8595-618792E7CDCD}"/>
              </a:ext>
            </a:extLst>
          </p:cNvPr>
          <p:cNvSpPr txBox="1">
            <a:spLocks/>
          </p:cNvSpPr>
          <p:nvPr/>
        </p:nvSpPr>
        <p:spPr>
          <a:xfrm>
            <a:off x="813062" y="927379"/>
            <a:ext cx="5901504" cy="3299039"/>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4800" b="0" i="0" kern="1200">
                <a:solidFill>
                  <a:srgbClr val="6C6C6C"/>
                </a:solidFill>
                <a:latin typeface="+mn-l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002060"/>
                </a:solidFill>
              </a:rPr>
              <a:t>Demo: Native Library Binding</a:t>
            </a:r>
          </a:p>
        </p:txBody>
      </p:sp>
    </p:spTree>
    <p:extLst>
      <p:ext uri="{BB962C8B-B14F-4D97-AF65-F5344CB8AC3E}">
        <p14:creationId xmlns:p14="http://schemas.microsoft.com/office/powerpoint/2010/main" val="25194630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dirty="0"/>
              <a:t>Q &amp; A</a:t>
            </a:r>
          </a:p>
        </p:txBody>
      </p:sp>
    </p:spTree>
    <p:extLst>
      <p:ext uri="{BB962C8B-B14F-4D97-AF65-F5344CB8AC3E}">
        <p14:creationId xmlns:p14="http://schemas.microsoft.com/office/powerpoint/2010/main" val="3631165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7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 Task?</a:t>
            </a:r>
          </a:p>
        </p:txBody>
      </p:sp>
      <p:sp>
        <p:nvSpPr>
          <p:cNvPr id="2" name="Content Placeholder 1"/>
          <p:cNvSpPr>
            <a:spLocks noGrp="1"/>
          </p:cNvSpPr>
          <p:nvPr>
            <p:ph idx="1"/>
          </p:nvPr>
        </p:nvSpPr>
        <p:spPr/>
        <p:txBody>
          <a:bodyPr>
            <a:normAutofit/>
          </a:bodyPr>
          <a:lstStyle/>
          <a:p>
            <a:pPr marL="0" indent="0">
              <a:buNone/>
            </a:pPr>
            <a:r>
              <a:rPr lang="en-US"/>
              <a:t>A </a:t>
            </a:r>
            <a:r>
              <a:rPr lang="en-US" b="1"/>
              <a:t>Task</a:t>
            </a:r>
            <a:r>
              <a:rPr lang="en-US"/>
              <a:t> represents an asynchronous operation in .NET and includes an associated delegate that defines the work to perform</a:t>
            </a:r>
          </a:p>
        </p:txBody>
      </p:sp>
      <p:grpSp>
        <p:nvGrpSpPr>
          <p:cNvPr id="43" name="Group 42"/>
          <p:cNvGrpSpPr/>
          <p:nvPr/>
        </p:nvGrpSpPr>
        <p:grpSpPr>
          <a:xfrm>
            <a:off x="1251527" y="2270127"/>
            <a:ext cx="7435272" cy="2329902"/>
            <a:chOff x="1401084" y="2181344"/>
            <a:chExt cx="7285715" cy="2329932"/>
          </a:xfrm>
        </p:grpSpPr>
        <p:sp>
          <p:nvSpPr>
            <p:cNvPr id="44" name="Rectangle 43"/>
            <p:cNvSpPr/>
            <p:nvPr/>
          </p:nvSpPr>
          <p:spPr bwMode="auto">
            <a:xfrm>
              <a:off x="1401084" y="218134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5" name="Rectangle 44"/>
            <p:cNvSpPr/>
            <p:nvPr/>
          </p:nvSpPr>
          <p:spPr bwMode="auto">
            <a:xfrm>
              <a:off x="1401084" y="257681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6" name="Rectangle 45"/>
            <p:cNvSpPr/>
            <p:nvPr/>
          </p:nvSpPr>
          <p:spPr bwMode="auto">
            <a:xfrm>
              <a:off x="1401084" y="2972286"/>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7" name="Rectangle 46"/>
            <p:cNvSpPr/>
            <p:nvPr/>
          </p:nvSpPr>
          <p:spPr bwMode="auto">
            <a:xfrm>
              <a:off x="1401084" y="3367757"/>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8" name="Rectangle 8"/>
            <p:cNvSpPr>
              <a:spLocks noChangeArrowheads="1"/>
            </p:cNvSpPr>
            <p:nvPr/>
          </p:nvSpPr>
          <p:spPr bwMode="auto">
            <a:xfrm>
              <a:off x="3594778" y="2565021"/>
              <a:ext cx="1295400" cy="874853"/>
            </a:xfrm>
            <a:prstGeom prst="rect">
              <a:avLst/>
            </a:prstGeom>
            <a:solidFill>
              <a:srgbClr val="5B9BD5"/>
            </a:solidFill>
            <a:ln w="25400" cap="flat" cmpd="sng" algn="ctr">
              <a:noFill/>
              <a:prstDash val="solid"/>
              <a:headEnd/>
              <a:tailE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Task scheduler</a:t>
              </a:r>
            </a:p>
          </p:txBody>
        </p:sp>
        <p:grpSp>
          <p:nvGrpSpPr>
            <p:cNvPr id="49" name="Group 48"/>
            <p:cNvGrpSpPr/>
            <p:nvPr/>
          </p:nvGrpSpPr>
          <p:grpSpPr>
            <a:xfrm>
              <a:off x="6296626" y="2523484"/>
              <a:ext cx="1404766" cy="411928"/>
              <a:chOff x="6491067" y="1712911"/>
              <a:chExt cx="1404766" cy="411928"/>
            </a:xfrm>
          </p:grpSpPr>
          <p:sp>
            <p:nvSpPr>
              <p:cNvPr id="57" name="Rectangle 56"/>
              <p:cNvSpPr/>
              <p:nvPr/>
            </p:nvSpPr>
            <p:spPr bwMode="auto">
              <a:xfrm>
                <a:off x="7057633" y="1733931"/>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8" name="Arc 57"/>
              <p:cNvSpPr/>
              <p:nvPr/>
            </p:nvSpPr>
            <p:spPr bwMode="auto">
              <a:xfrm>
                <a:off x="6491067" y="1712911"/>
                <a:ext cx="411928" cy="411928"/>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
          <p:nvSpPr>
            <p:cNvPr id="50" name="TextBox 49"/>
            <p:cNvSpPr txBox="1"/>
            <p:nvPr/>
          </p:nvSpPr>
          <p:spPr>
            <a:xfrm>
              <a:off x="1514820" y="3864936"/>
              <a:ext cx="3303517" cy="64634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User-initiated tasks are queued to a scheduler</a:t>
              </a:r>
            </a:p>
          </p:txBody>
        </p:sp>
        <p:sp>
          <p:nvSpPr>
            <p:cNvPr id="51" name="TextBox 50"/>
            <p:cNvSpPr txBox="1"/>
            <p:nvPr/>
          </p:nvSpPr>
          <p:spPr>
            <a:xfrm>
              <a:off x="5003496" y="3746432"/>
              <a:ext cx="3683303"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 and executed on pool of available threads (the "thread pool")</a:t>
              </a:r>
            </a:p>
          </p:txBody>
        </p:sp>
        <p:sp>
          <p:nvSpPr>
            <p:cNvPr id="52" name="Right Arrow 51"/>
            <p:cNvSpPr/>
            <p:nvPr/>
          </p:nvSpPr>
          <p:spPr bwMode="auto">
            <a:xfrm>
              <a:off x="2349568" y="2657310"/>
              <a:ext cx="1140742" cy="67686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3" name="Right Arrow 52"/>
            <p:cNvSpPr/>
            <p:nvPr/>
          </p:nvSpPr>
          <p:spPr bwMode="auto">
            <a:xfrm>
              <a:off x="4983679" y="2547265"/>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4" name="Right Arrow 53"/>
            <p:cNvSpPr/>
            <p:nvPr/>
          </p:nvSpPr>
          <p:spPr bwMode="auto">
            <a:xfrm>
              <a:off x="5003496" y="3024233"/>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5" name="Rectangle 54"/>
            <p:cNvSpPr/>
            <p:nvPr/>
          </p:nvSpPr>
          <p:spPr bwMode="auto">
            <a:xfrm>
              <a:off x="6859692" y="3060322"/>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6" name="Arc 55"/>
            <p:cNvSpPr>
              <a:spLocks/>
            </p:cNvSpPr>
            <p:nvPr/>
          </p:nvSpPr>
          <p:spPr bwMode="auto">
            <a:xfrm>
              <a:off x="6288339" y="3034129"/>
              <a:ext cx="411480" cy="411480"/>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Tree>
    <p:extLst>
      <p:ext uri="{BB962C8B-B14F-4D97-AF65-F5344CB8AC3E}">
        <p14:creationId xmlns:p14="http://schemas.microsoft.com/office/powerpoint/2010/main" val="13142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Starting a Task</a:t>
            </a:r>
          </a:p>
        </p:txBody>
      </p:sp>
      <p:sp>
        <p:nvSpPr>
          <p:cNvPr id="2" name="Content Placeholder 1"/>
          <p:cNvSpPr>
            <a:spLocks noGrp="1"/>
          </p:cNvSpPr>
          <p:nvPr>
            <p:ph idx="1"/>
          </p:nvPr>
        </p:nvSpPr>
        <p:spPr>
          <a:xfrm>
            <a:off x="457199" y="1004242"/>
            <a:ext cx="8322235" cy="3299039"/>
          </a:xfrm>
        </p:spPr>
        <p:txBody>
          <a:bodyPr>
            <a:normAutofit/>
          </a:bodyPr>
          <a:lstStyle/>
          <a:p>
            <a:pPr marL="0" indent="0">
              <a:buNone/>
            </a:pPr>
            <a:r>
              <a:rPr lang="en-US"/>
              <a:t>There are several ways to create and start a Task. The most common is to use </a:t>
            </a:r>
            <a:r>
              <a:rPr lang="en-US" err="1">
                <a:latin typeface="Consolas" charset="0"/>
                <a:ea typeface="Consolas" charset="0"/>
                <a:cs typeface="Consolas" charset="0"/>
              </a:rPr>
              <a:t>Task.Run</a:t>
            </a:r>
            <a:endParaRPr lang="en-US"/>
          </a:p>
        </p:txBody>
      </p:sp>
      <p:grpSp>
        <p:nvGrpSpPr>
          <p:cNvPr id="15" name="Group 14"/>
          <p:cNvGrpSpPr/>
          <p:nvPr/>
        </p:nvGrpSpPr>
        <p:grpSpPr>
          <a:xfrm>
            <a:off x="716236" y="1946527"/>
            <a:ext cx="7711528" cy="2286538"/>
            <a:chOff x="720296" y="1946527"/>
            <a:chExt cx="7711528" cy="2286538"/>
          </a:xfrm>
        </p:grpSpPr>
        <p:sp>
          <p:nvSpPr>
            <p:cNvPr id="5" name="Rectangle 4"/>
            <p:cNvSpPr/>
            <p:nvPr/>
          </p:nvSpPr>
          <p:spPr>
            <a:xfrm>
              <a:off x="720296" y="3171035"/>
              <a:ext cx="7711528" cy="369332"/>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runningTask = </a:t>
              </a:r>
              <a:r>
                <a:rPr lang="is-IS">
                  <a:solidFill>
                    <a:srgbClr val="2B8FAF"/>
                  </a:solidFill>
                  <a:latin typeface="Consolas" charset="0"/>
                </a:rPr>
                <a:t>Task</a:t>
              </a:r>
              <a:r>
                <a:rPr lang="is-IS">
                  <a:solidFill>
                    <a:srgbClr val="000000"/>
                  </a:solidFill>
                  <a:latin typeface="Consolas" charset="0"/>
                </a:rPr>
                <a:t>.Run(</a:t>
              </a:r>
              <a:r>
                <a:rPr lang="en-US">
                  <a:solidFill>
                    <a:srgbClr val="0000FF"/>
                  </a:solidFill>
                  <a:latin typeface="Consolas" charset="0"/>
                </a:rPr>
                <a:t>() =&gt; </a:t>
              </a:r>
              <a:r>
                <a:rPr lang="en-US" err="1">
                  <a:solidFill>
                    <a:srgbClr val="000000"/>
                  </a:solidFill>
                  <a:latin typeface="Consolas" charset="0"/>
                </a:rPr>
                <a:t>SomeLongOperation</a:t>
              </a:r>
              <a:r>
                <a:rPr lang="en-US">
                  <a:solidFill>
                    <a:srgbClr val="000000"/>
                  </a:solidFill>
                  <a:latin typeface="Consolas" charset="0"/>
                </a:rPr>
                <a:t>())</a:t>
              </a:r>
              <a:r>
                <a:rPr lang="is-IS">
                  <a:solidFill>
                    <a:srgbClr val="000000"/>
                  </a:solidFill>
                  <a:latin typeface="Consolas" charset="0"/>
                </a:rPr>
                <a:t>);</a:t>
              </a:r>
              <a:endParaRPr lang="en-US">
                <a:latin typeface="Segoe UI Light" charset="0"/>
              </a:endParaRPr>
            </a:p>
          </p:txBody>
        </p:sp>
        <p:sp>
          <p:nvSpPr>
            <p:cNvPr id="11" name="Rectangle 10"/>
            <p:cNvSpPr/>
            <p:nvPr/>
          </p:nvSpPr>
          <p:spPr>
            <a:xfrm>
              <a:off x="720298" y="3863733"/>
              <a:ext cx="4458372" cy="369332"/>
            </a:xfrm>
            <a:prstGeom prst="rect">
              <a:avLst/>
            </a:prstGeom>
            <a:solidFill>
              <a:schemeClr val="bg1">
                <a:lumMod val="95000"/>
              </a:schemeClr>
            </a:solidFill>
            <a:ln>
              <a:solidFill>
                <a:schemeClr val="bg2">
                  <a:lumMod val="90000"/>
                </a:schemeClr>
              </a:solidFill>
              <a:prstDash val="sysDot"/>
            </a:ln>
          </p:spPr>
          <p:txBody>
            <a:bodyPr wrap="square">
              <a:spAutoFit/>
            </a:bodyPr>
            <a:lstStyle/>
            <a:p>
              <a:r>
                <a:rPr lang="is-IS">
                  <a:solidFill>
                    <a:srgbClr val="0000FF"/>
                  </a:solidFill>
                  <a:latin typeface="Consolas" charset="0"/>
                </a:rPr>
                <a:t>void</a:t>
              </a:r>
              <a:r>
                <a:rPr lang="is-IS">
                  <a:solidFill>
                    <a:srgbClr val="000000"/>
                  </a:solidFill>
                  <a:latin typeface="Consolas" charset="0"/>
                </a:rPr>
                <a:t> </a:t>
              </a:r>
              <a:r>
                <a:rPr lang="en-US" err="1">
                  <a:solidFill>
                    <a:srgbClr val="000000"/>
                  </a:solidFill>
                  <a:latin typeface="Consolas" charset="0"/>
                </a:rPr>
                <a:t>SomeLongOperation</a:t>
              </a:r>
              <a:r>
                <a:rPr lang="is-IS">
                  <a:solidFill>
                    <a:srgbClr val="000000"/>
                  </a:solidFill>
                  <a:latin typeface="Consolas" charset="0"/>
                </a:rPr>
                <a:t>() { ... }</a:t>
              </a:r>
            </a:p>
          </p:txBody>
        </p:sp>
        <p:cxnSp>
          <p:nvCxnSpPr>
            <p:cNvPr id="12" name="Straight Connector 11"/>
            <p:cNvCxnSpPr>
              <a:endCxn id="11" idx="3"/>
            </p:cNvCxnSpPr>
            <p:nvPr/>
          </p:nvCxnSpPr>
          <p:spPr>
            <a:xfrm rot="10800000" flipV="1">
              <a:off x="5178670" y="3540367"/>
              <a:ext cx="1195754" cy="508032"/>
            </a:xfrm>
            <a:prstGeom prst="bentConnector3">
              <a:avLst>
                <a:gd name="adj1" fmla="val 0"/>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297" y="1946527"/>
              <a:ext cx="3303517" cy="646331"/>
            </a:xfrm>
            <a:prstGeom prst="rect">
              <a:avLst/>
            </a:prstGeom>
            <a:noFill/>
          </p:spPr>
          <p:txBody>
            <a:bodyPr wrap="square" rtlCol="0">
              <a:spAutoFit/>
            </a:bodyPr>
            <a:lstStyle/>
            <a:p>
              <a:r>
                <a:rPr lang="en-US">
                  <a:latin typeface="Calibri Light" panose="020F0302020204030204" pitchFamily="34" charset="0"/>
                  <a:ea typeface="Segoe UI Light" charset="0"/>
                  <a:cs typeface="Calibri Light" panose="020F0302020204030204" pitchFamily="34" charset="0"/>
                </a:rPr>
                <a:t>Returns the representation of the executing operation</a:t>
              </a:r>
            </a:p>
          </p:txBody>
        </p:sp>
        <p:cxnSp>
          <p:nvCxnSpPr>
            <p:cNvPr id="6" name="Straight Arrow Connector 5"/>
            <p:cNvCxnSpPr/>
            <p:nvPr/>
          </p:nvCxnSpPr>
          <p:spPr>
            <a:xfrm flipH="1">
              <a:off x="2118947" y="2653748"/>
              <a:ext cx="0" cy="490911"/>
            </a:xfrm>
            <a:prstGeom prst="straightConnector1">
              <a:avLst/>
            </a:prstGeom>
            <a:ln w="28575" cmpd="sng">
              <a:solidFill>
                <a:schemeClr val="accent4"/>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32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Task execution progress</a:t>
            </a:r>
          </a:p>
        </p:txBody>
      </p:sp>
      <p:sp>
        <p:nvSpPr>
          <p:cNvPr id="2" name="Content Placeholder 1"/>
          <p:cNvSpPr>
            <a:spLocks noGrp="1"/>
          </p:cNvSpPr>
          <p:nvPr>
            <p:ph idx="1"/>
          </p:nvPr>
        </p:nvSpPr>
        <p:spPr/>
        <p:txBody>
          <a:bodyPr>
            <a:normAutofit/>
          </a:bodyPr>
          <a:lstStyle/>
          <a:p>
            <a:pPr marL="0" indent="0">
              <a:buNone/>
            </a:pPr>
            <a:r>
              <a:rPr lang="en-US"/>
              <a:t>Starting a Task will cause the worker delegate to be executed on a thread pool thread – this runs in parallel to the UI thread</a:t>
            </a:r>
          </a:p>
        </p:txBody>
      </p:sp>
      <p:grpSp>
        <p:nvGrpSpPr>
          <p:cNvPr id="4" name="Group 3"/>
          <p:cNvGrpSpPr/>
          <p:nvPr/>
        </p:nvGrpSpPr>
        <p:grpSpPr>
          <a:xfrm>
            <a:off x="1340381" y="2194345"/>
            <a:ext cx="5935129" cy="1646072"/>
            <a:chOff x="1362553" y="2349328"/>
            <a:chExt cx="5935129" cy="1646072"/>
          </a:xfrm>
        </p:grpSpPr>
        <p:sp>
          <p:nvSpPr>
            <p:cNvPr id="5" name="TextBox 4"/>
            <p:cNvSpPr txBox="1"/>
            <p:nvPr/>
          </p:nvSpPr>
          <p:spPr>
            <a:xfrm>
              <a:off x="1362553" y="3011149"/>
              <a:ext cx="596348"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6" name="Straight Arrow Connector 5"/>
            <p:cNvCxnSpPr/>
            <p:nvPr/>
          </p:nvCxnSpPr>
          <p:spPr>
            <a:xfrm flipV="1">
              <a:off x="1942449" y="3239803"/>
              <a:ext cx="5355233" cy="2179"/>
            </a:xfrm>
            <a:prstGeom prst="straightConnector1">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98457" y="3258005"/>
              <a:ext cx="0" cy="429618"/>
            </a:xfrm>
            <a:prstGeom prst="line">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60727" y="3687623"/>
              <a:ext cx="1675459" cy="307777"/>
            </a:xfrm>
            <a:prstGeom prst="rect">
              <a:avLst/>
            </a:prstGeom>
          </p:spPr>
          <p:txBody>
            <a:bodyPr wrap="none">
              <a:spAutoFit/>
            </a:bodyPr>
            <a:lstStyle/>
            <a:p>
              <a:r>
                <a:rPr lang="en-US" sz="1400" err="1">
                  <a:solidFill>
                    <a:srgbClr val="000000"/>
                  </a:solidFill>
                  <a:latin typeface="Consolas" charset="0"/>
                </a:rPr>
                <a:t>theTask.Start</a:t>
              </a:r>
              <a:r>
                <a:rPr lang="en-US" sz="1400">
                  <a:solidFill>
                    <a:srgbClr val="000000"/>
                  </a:solidFill>
                  <a:latin typeface="Consolas" charset="0"/>
                </a:rPr>
                <a:t>()</a:t>
              </a:r>
              <a:endParaRPr lang="en-US" sz="1400">
                <a:latin typeface="Segoe UI Light" charset="0"/>
              </a:endParaRPr>
            </a:p>
          </p:txBody>
        </p:sp>
        <p:cxnSp>
          <p:nvCxnSpPr>
            <p:cNvPr id="11" name="Straight Arrow Connector 10"/>
            <p:cNvCxnSpPr/>
            <p:nvPr/>
          </p:nvCxnSpPr>
          <p:spPr>
            <a:xfrm flipV="1">
              <a:off x="3864268" y="2899477"/>
              <a:ext cx="1997102" cy="4105"/>
            </a:xfrm>
            <a:prstGeom prst="straightConnector1">
              <a:avLst/>
            </a:prstGeom>
            <a:ln w="28575" cmpd="sng">
              <a:solidFill>
                <a:srgbClr val="0432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2657" y="2669035"/>
              <a:ext cx="827395"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Worker</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13" name="Straight Connector 12"/>
            <p:cNvCxnSpPr/>
            <p:nvPr/>
          </p:nvCxnSpPr>
          <p:spPr>
            <a:xfrm flipV="1">
              <a:off x="4936368" y="2625044"/>
              <a:ext cx="1325" cy="274433"/>
            </a:xfrm>
            <a:prstGeom prst="line">
              <a:avLst/>
            </a:prstGeom>
            <a:ln w="28575" cmpd="sng">
              <a:solidFill>
                <a:srgbClr val="0432FF"/>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99162" y="2349328"/>
              <a:ext cx="1674412" cy="276999"/>
            </a:xfrm>
            <a:prstGeom prst="rect">
              <a:avLst/>
            </a:prstGeom>
            <a:noFill/>
          </p:spPr>
          <p:txBody>
            <a:bodyPr wrap="square" rtlCol="0">
              <a:spAutoFit/>
            </a:bodyPr>
            <a:lstStyle/>
            <a:p>
              <a:pPr algn="ctr"/>
              <a:r>
                <a:rPr lang="en-US" sz="1200" err="1">
                  <a:solidFill>
                    <a:srgbClr val="000000"/>
                  </a:solidFill>
                  <a:latin typeface="Consolas" charset="0"/>
                </a:rPr>
                <a:t>SomeLongOperation</a:t>
              </a:r>
              <a:endParaRPr lang="en-US" sz="1200">
                <a:latin typeface="Consolas" charset="0"/>
                <a:ea typeface="Consolas" charset="0"/>
                <a:cs typeface="Consolas" charset="0"/>
              </a:endParaRPr>
            </a:p>
          </p:txBody>
        </p:sp>
      </p:grpSp>
      <p:cxnSp>
        <p:nvCxnSpPr>
          <p:cNvPr id="29" name="Straight Connector 28"/>
          <p:cNvCxnSpPr/>
          <p:nvPr/>
        </p:nvCxnSpPr>
        <p:spPr>
          <a:xfrm>
            <a:off x="5845244" y="2744494"/>
            <a:ext cx="0" cy="34032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579106" y="2470456"/>
            <a:ext cx="1910862" cy="461665"/>
          </a:xfrm>
          <a:prstGeom prst="rect">
            <a:avLst/>
          </a:prstGeom>
          <a:noFill/>
        </p:spPr>
        <p:txBody>
          <a:bodyPr wrap="square" rtlCol="0">
            <a:spAutoFit/>
          </a:bodyPr>
          <a:lstStyle/>
          <a:p>
            <a:r>
              <a:rPr lang="en-US" sz="1200" b="1">
                <a:latin typeface="Calibri Light" panose="020F0302020204030204" pitchFamily="34" charset="0"/>
                <a:cs typeface="Calibri Light" panose="020F0302020204030204" pitchFamily="34" charset="0"/>
              </a:rPr>
              <a:t>Work completed – thread </a:t>
            </a:r>
          </a:p>
          <a:p>
            <a:r>
              <a:rPr lang="en-US" sz="1200" b="1">
                <a:latin typeface="Calibri Light" panose="020F0302020204030204" pitchFamily="34" charset="0"/>
                <a:cs typeface="Calibri Light" panose="020F0302020204030204" pitchFamily="34" charset="0"/>
              </a:rPr>
              <a:t>         goes back into pool</a:t>
            </a:r>
          </a:p>
        </p:txBody>
      </p:sp>
      <p:sp>
        <p:nvSpPr>
          <p:cNvPr id="32" name="TextBox 31"/>
          <p:cNvSpPr txBox="1"/>
          <p:nvPr/>
        </p:nvSpPr>
        <p:spPr>
          <a:xfrm>
            <a:off x="3423924" y="3130240"/>
            <a:ext cx="2980544" cy="276999"/>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 thread continues running in parallel</a:t>
            </a:r>
          </a:p>
        </p:txBody>
      </p:sp>
      <p:sp>
        <p:nvSpPr>
          <p:cNvPr id="7" name="TextBox 6"/>
          <p:cNvSpPr txBox="1"/>
          <p:nvPr/>
        </p:nvSpPr>
        <p:spPr>
          <a:xfrm>
            <a:off x="644481" y="4069484"/>
            <a:ext cx="8392332"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The purpose of the </a:t>
            </a:r>
            <a:r>
              <a:rPr lang="en-US">
                <a:solidFill>
                  <a:srgbClr val="0432FF"/>
                </a:solidFill>
                <a:latin typeface="Consolas" charset="0"/>
                <a:ea typeface="Consolas" charset="0"/>
                <a:cs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keyword is to </a:t>
            </a:r>
            <a:r>
              <a:rPr lang="en-US" i="1">
                <a:latin typeface="Calibri Light" panose="020F0302020204030204" pitchFamily="34" charset="0"/>
                <a:cs typeface="Calibri Light" panose="020F0302020204030204" pitchFamily="34" charset="0"/>
              </a:rPr>
              <a:t>coordinate</a:t>
            </a:r>
            <a:r>
              <a:rPr lang="en-US">
                <a:latin typeface="Calibri Light" panose="020F0302020204030204" pitchFamily="34" charset="0"/>
                <a:cs typeface="Calibri Light" panose="020F0302020204030204" pitchFamily="34" charset="0"/>
              </a:rPr>
              <a:t> these two threads together so we can more easily consume results and errors from our background work</a:t>
            </a:r>
          </a:p>
        </p:txBody>
      </p:sp>
    </p:spTree>
    <p:extLst>
      <p:ext uri="{BB962C8B-B14F-4D97-AF65-F5344CB8AC3E}">
        <p14:creationId xmlns:p14="http://schemas.microsoft.com/office/powerpoint/2010/main" val="29672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a:xfrm>
            <a:off x="457200" y="1004242"/>
            <a:ext cx="5737860" cy="3299039"/>
          </a:xfrm>
        </p:spPr>
        <p:txBody>
          <a:bodyPr>
            <a:normAutofit/>
          </a:bodyPr>
          <a:lstStyle/>
          <a:p>
            <a:pPr marL="0" indent="0">
              <a:buNone/>
            </a:pPr>
            <a:r>
              <a:rPr lang="en-US">
                <a:latin typeface="Consolas" charset="0"/>
                <a:ea typeface="Consolas" charset="0"/>
                <a:cs typeface="Consolas" charset="0"/>
              </a:rPr>
              <a:t>Task&lt;T&gt;</a:t>
            </a:r>
            <a:r>
              <a:rPr lang="en-US"/>
              <a:t> derives from </a:t>
            </a:r>
            <a:r>
              <a:rPr lang="en-US">
                <a:latin typeface="Consolas" charset="0"/>
                <a:ea typeface="Consolas" charset="0"/>
                <a:cs typeface="Consolas" charset="0"/>
              </a:rPr>
              <a:t>Task</a:t>
            </a:r>
            <a:r>
              <a:rPr lang="en-US"/>
              <a:t> and supports returning a single value, called a </a:t>
            </a:r>
            <a:r>
              <a:rPr lang="en-US" i="1"/>
              <a:t>future</a:t>
            </a:r>
            <a:r>
              <a:rPr lang="en-US"/>
              <a:t> or </a:t>
            </a:r>
            <a:r>
              <a:rPr lang="en-US" i="1"/>
              <a:t>promise</a:t>
            </a:r>
            <a:r>
              <a:rPr lang="en-US"/>
              <a:t>, from the delegate worker</a:t>
            </a:r>
          </a:p>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5060" y="838200"/>
            <a:ext cx="2164080" cy="4015740"/>
          </a:xfrm>
          <a:prstGeom prst="rect">
            <a:avLst/>
          </a:prstGeom>
        </p:spPr>
      </p:pic>
      <p:sp>
        <p:nvSpPr>
          <p:cNvPr id="4" name="Rectangle 3"/>
          <p:cNvSpPr/>
          <p:nvPr/>
        </p:nvSpPr>
        <p:spPr>
          <a:xfrm>
            <a:off x="7277100" y="2399366"/>
            <a:ext cx="1473673" cy="646331"/>
          </a:xfrm>
          <a:prstGeom prst="rect">
            <a:avLst/>
          </a:prstGeom>
        </p:spPr>
        <p:txBody>
          <a:bodyPr wrap="none">
            <a:spAutoFit/>
          </a:bodyPr>
          <a:lstStyle/>
          <a:p>
            <a:r>
              <a:rPr lang="en-US">
                <a:latin typeface="Calibri Light" panose="020F0302020204030204" pitchFamily="34" charset="0"/>
                <a:ea typeface="Segoe UI Light" charset="0"/>
                <a:cs typeface="Calibri Light" panose="020F0302020204030204" pitchFamily="34" charset="0"/>
              </a:rPr>
              <a:t>Derives from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ea typeface="Consolas" charset="0"/>
                <a:cs typeface="Calibri Light" panose="020F0302020204030204" pitchFamily="34" charset="0"/>
              </a:rPr>
              <a:t>Task </a:t>
            </a:r>
          </a:p>
        </p:txBody>
      </p:sp>
      <p:sp>
        <p:nvSpPr>
          <p:cNvPr id="5" name="Rectangle 4"/>
          <p:cNvSpPr/>
          <p:nvPr/>
        </p:nvSpPr>
        <p:spPr>
          <a:xfrm>
            <a:off x="1729152" y="4125822"/>
            <a:ext cx="4572000" cy="646331"/>
          </a:xfrm>
          <a:prstGeom prst="rect">
            <a:avLst/>
          </a:prstGeom>
        </p:spPr>
        <p:txBody>
          <a:bodyPr>
            <a:spAutoFit/>
          </a:bodyPr>
          <a:lstStyle/>
          <a:p>
            <a:r>
              <a:rPr lang="en-US">
                <a:latin typeface="Calibri Light" panose="020F0302020204030204" pitchFamily="34" charset="0"/>
                <a:ea typeface="Segoe UI Light" charset="0"/>
                <a:cs typeface="Calibri Light" panose="020F0302020204030204" pitchFamily="34" charset="0"/>
              </a:rPr>
              <a:t>Adds a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ea typeface="Segoe UI Light" charset="0"/>
                <a:cs typeface="Calibri Light" panose="020F0302020204030204" pitchFamily="34" charset="0"/>
              </a:rPr>
              <a:t> property of type </a:t>
            </a:r>
            <a:r>
              <a:rPr lang="en-US">
                <a:latin typeface="Calibri Light" panose="020F0302020204030204" pitchFamily="34" charset="0"/>
                <a:ea typeface="Consolas" charset="0"/>
                <a:cs typeface="Calibri Light" panose="020F0302020204030204" pitchFamily="34" charset="0"/>
              </a:rPr>
              <a:t>&lt;T&gt;</a:t>
            </a:r>
            <a:r>
              <a:rPr lang="en-US">
                <a:latin typeface="Calibri Light" panose="020F0302020204030204" pitchFamily="34" charset="0"/>
                <a:ea typeface="Segoe UI Light" charset="0"/>
                <a:cs typeface="Calibri Light" panose="020F0302020204030204" pitchFamily="34" charset="0"/>
              </a:rPr>
              <a:t> to retrieve a single result value from the task</a:t>
            </a:r>
          </a:p>
        </p:txBody>
      </p:sp>
      <p:cxnSp>
        <p:nvCxnSpPr>
          <p:cNvPr id="7" name="Straight Arrow Connector 6"/>
          <p:cNvCxnSpPr/>
          <p:nvPr/>
        </p:nvCxnSpPr>
        <p:spPr>
          <a:xfrm>
            <a:off x="5961888" y="4471416"/>
            <a:ext cx="5760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t1.Result;</a:t>
            </a:r>
            <a:endParaRPr lang="en-US">
              <a:latin typeface="Segoe UI Light" charset="0"/>
            </a:endParaRPr>
          </a:p>
        </p:txBody>
      </p:sp>
      <p:sp>
        <p:nvSpPr>
          <p:cNvPr id="9" name="Rectangle 8"/>
          <p:cNvSpPr/>
          <p:nvPr/>
        </p:nvSpPr>
        <p:spPr>
          <a:xfrm>
            <a:off x="681322" y="4028356"/>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4227346" y="2536497"/>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Get the return value using the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cs typeface="Calibri Light" panose="020F0302020204030204" pitchFamily="34" charset="0"/>
                </a:rPr>
                <a:t> property; this will </a:t>
              </a:r>
              <a:r>
                <a:rPr lang="en-US" i="1">
                  <a:latin typeface="Calibri Light" panose="020F0302020204030204" pitchFamily="34" charset="0"/>
                  <a:cs typeface="Calibri Light" panose="020F0302020204030204" pitchFamily="34" charset="0"/>
                </a:rPr>
                <a:t>block</a:t>
              </a:r>
              <a:r>
                <a:rPr lang="en-US">
                  <a:latin typeface="Calibri Light" panose="020F0302020204030204" pitchFamily="34" charset="0"/>
                  <a:cs typeface="Calibri Light" panose="020F0302020204030204" pitchFamily="34" charset="0"/>
                </a:rPr>
                <a:t> until the task completes and the result is available</a:t>
              </a:r>
            </a:p>
          </p:txBody>
        </p:sp>
        <p:cxnSp>
          <p:nvCxnSpPr>
            <p:cNvPr id="15" name="Straight Arrow Connector 14"/>
            <p:cNvCxnSpPr/>
            <p:nvPr/>
          </p:nvCxnSpPr>
          <p:spPr>
            <a:xfrm flipH="1" flipV="1">
              <a:off x="4562568"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98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a:t>
            </a:r>
          </a:p>
        </p:txBody>
      </p:sp>
      <p:sp>
        <p:nvSpPr>
          <p:cNvPr id="3" name="Content Placeholder 2"/>
          <p:cNvSpPr>
            <a:spLocks noGrp="1"/>
          </p:cNvSpPr>
          <p:nvPr>
            <p:ph idx="1"/>
          </p:nvPr>
        </p:nvSpPr>
        <p:spPr>
          <a:xfrm>
            <a:off x="457200" y="1004242"/>
            <a:ext cx="8282472" cy="3715044"/>
          </a:xfrm>
        </p:spPr>
        <p:txBody>
          <a:bodyPr vert="horz" lIns="91440" tIns="45720" rIns="91440" bIns="45720" numCol="1" spcCol="0" rtlCol="0" anchor="t">
            <a:normAutofit/>
          </a:bodyPr>
          <a:lstStyle/>
          <a:p>
            <a:r>
              <a:rPr lang="en-US" dirty="0"/>
              <a:t>Asynchronous programming</a:t>
            </a:r>
          </a:p>
          <a:p>
            <a:r>
              <a:rPr lang="en-US" dirty="0"/>
              <a:t>Architectural design</a:t>
            </a:r>
          </a:p>
          <a:p>
            <a:r>
              <a:rPr lang="en-US" dirty="0"/>
              <a:t>Networking best practices</a:t>
            </a:r>
          </a:p>
          <a:p>
            <a:r>
              <a:rPr lang="en-US" dirty="0"/>
              <a:t>Architectural patterns</a:t>
            </a:r>
          </a:p>
          <a:p>
            <a:r>
              <a:rPr lang="en-US" dirty="0"/>
              <a:t>Local storage</a:t>
            </a:r>
          </a:p>
          <a:p>
            <a:r>
              <a:rPr lang="en-US" dirty="0"/>
              <a:t>Storage architecture</a:t>
            </a:r>
          </a:p>
          <a:p>
            <a:endParaRPr lang="en-US" dirty="0"/>
          </a:p>
          <a:p>
            <a:endParaRPr lang="en-US" dirty="0"/>
          </a:p>
        </p:txBody>
      </p:sp>
      <p:sp>
        <p:nvSpPr>
          <p:cNvPr id="4" name="TextBox 3"/>
          <p:cNvSpPr txBox="1"/>
          <p:nvPr/>
        </p:nvSpPr>
        <p:spPr>
          <a:xfrm>
            <a:off x="4944793" y="1004242"/>
            <a:ext cx="3794879" cy="3153171"/>
          </a:xfrm>
          <a:prstGeom prst="rect">
            <a:avLst/>
          </a:prstGeom>
        </p:spPr>
        <p:txBody>
          <a:bodyPr vert="horz" lIns="91440" tIns="45720" rIns="91440" bIns="45720" numCol="1" spcCol="0" rtlCol="0" anchor="t">
            <a:normAutofit/>
          </a:bodyPr>
          <a:lstStyle>
            <a:lvl1pPr marL="342900" indent="-342900">
              <a:lnSpc>
                <a:spcPct val="110000"/>
              </a:lnSpc>
              <a:spcBef>
                <a:spcPct val="20000"/>
              </a:spcBef>
              <a:buSzPct val="100000"/>
              <a:buFont typeface="Arial" panose="020B0604020202020204" pitchFamily="34" charset="0"/>
              <a:buChar char="•"/>
              <a:defRPr sz="2000" b="0" i="0">
                <a:latin typeface="Calibri Light"/>
                <a:cs typeface="Calibri Light"/>
              </a:defRPr>
            </a:lvl1pPr>
            <a:lvl2pPr marL="742950" indent="-285750">
              <a:spcBef>
                <a:spcPct val="20000"/>
              </a:spcBef>
              <a:buFont typeface="Arial"/>
              <a:buChar char="–"/>
              <a:defRPr sz="2000" b="0" i="0">
                <a:latin typeface="Calibri Light" panose="020F0302020204030204" pitchFamily="34" charset="0"/>
                <a:cs typeface="Calibri Light" panose="020F0302020204030204" pitchFamily="34" charset="0"/>
              </a:defRPr>
            </a:lvl2pPr>
            <a:lvl3pPr marL="1143000" indent="-228600">
              <a:spcBef>
                <a:spcPct val="20000"/>
              </a:spcBef>
              <a:buFont typeface="Arial"/>
              <a:buChar char="•"/>
              <a:defRPr b="0" i="0">
                <a:latin typeface="Calibri Light" panose="020F0302020204030204" pitchFamily="34" charset="0"/>
                <a:cs typeface="Calibri Light" panose="020F0302020204030204" pitchFamily="34" charset="0"/>
              </a:defRPr>
            </a:lvl3pPr>
            <a:lvl4pPr marL="16002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4pPr>
            <a:lvl5pPr marL="20574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400" dirty="0"/>
              <a:t>Linking</a:t>
            </a:r>
          </a:p>
          <a:p>
            <a:r>
              <a:rPr lang="en-US" sz="2400" dirty="0"/>
              <a:t>Memory management</a:t>
            </a:r>
          </a:p>
          <a:p>
            <a:r>
              <a:rPr lang="en-US" sz="2400" dirty="0"/>
              <a:t>Profiling</a:t>
            </a:r>
          </a:p>
          <a:p>
            <a:r>
              <a:rPr lang="en-US" sz="2400" dirty="0"/>
              <a:t>Performance</a:t>
            </a:r>
          </a:p>
          <a:p>
            <a:r>
              <a:rPr lang="en-US" sz="2400" dirty="0"/>
              <a:t>Native Bindings</a:t>
            </a:r>
          </a:p>
        </p:txBody>
      </p:sp>
    </p:spTree>
    <p:extLst>
      <p:ext uri="{BB962C8B-B14F-4D97-AF65-F5344CB8AC3E}">
        <p14:creationId xmlns:p14="http://schemas.microsoft.com/office/powerpoint/2010/main" val="79229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a:t>
            </a:r>
            <a:r>
              <a:rPr lang="pl-PL" err="1">
                <a:solidFill>
                  <a:srgbClr val="0000FF"/>
                </a:solidFill>
                <a:latin typeface="Consolas" charset="0"/>
              </a:rPr>
              <a:t>await</a:t>
            </a:r>
            <a:r>
              <a:rPr lang="pl-PL">
                <a:solidFill>
                  <a:srgbClr val="000000"/>
                </a:solidFill>
                <a:latin typeface="Consolas" charset="0"/>
              </a:rPr>
              <a:t> t1;</a:t>
            </a: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Can use </a:t>
              </a:r>
              <a:r>
                <a:rPr lang="en-US">
                  <a:solidFill>
                    <a:srgbClr val="0000FF"/>
                  </a:solidFill>
                  <a:latin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to efficiently wait without blocking for the task to produce a value</a:t>
              </a:r>
            </a:p>
          </p:txBody>
        </p:sp>
        <p:cxnSp>
          <p:nvCxnSpPr>
            <p:cNvPr id="15" name="Straight Arrow Connector 14"/>
            <p:cNvCxnSpPr/>
            <p:nvPr/>
          </p:nvCxnSpPr>
          <p:spPr>
            <a:xfrm flipH="1" flipV="1">
              <a:off x="4211693"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54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work();</a:t>
            </a:r>
          </a:p>
          <a:p>
            <a:r>
              <a:rPr lang="en-US">
                <a:solidFill>
                  <a:srgbClr val="000000"/>
                </a:solidFill>
                <a:highlight>
                  <a:srgbClr val="FFFFFF"/>
                </a:highlight>
                <a:latin typeface="Consolas" panose="020B0609020204030204" pitchFamily="49" charset="0"/>
              </a:rPr>
              <a:t>}</a:t>
            </a:r>
          </a:p>
        </p:txBody>
      </p:sp>
      <p:sp>
        <p:nvSpPr>
          <p:cNvPr id="5" name="Rectangular Callout 4"/>
          <p:cNvSpPr/>
          <p:nvPr/>
        </p:nvSpPr>
        <p:spPr>
          <a:xfrm>
            <a:off x="5851787" y="3419060"/>
            <a:ext cx="1852654" cy="1144988"/>
          </a:xfrm>
          <a:prstGeom prst="wedgeRectCallout">
            <a:avLst>
              <a:gd name="adj1" fmla="val -228530"/>
              <a:gd name="adj2" fmla="val 2222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Light" panose="020F0302020204030204" pitchFamily="34" charset="0"/>
                <a:cs typeface="Calibri Light" panose="020F0302020204030204" pitchFamily="34" charset="0"/>
              </a:rPr>
              <a:t>CPUWork</a:t>
            </a:r>
            <a:r>
              <a:rPr lang="en-US">
                <a:latin typeface="Calibri Light" panose="020F0302020204030204" pitchFamily="34" charset="0"/>
                <a:cs typeface="Calibri Light" panose="020F0302020204030204" pitchFamily="34" charset="0"/>
              </a:rPr>
              <a:t> will be executed synchronously!</a:t>
            </a:r>
          </a:p>
        </p:txBody>
      </p:sp>
      <p:sp>
        <p:nvSpPr>
          <p:cNvPr id="6" name="Multiply 5"/>
          <p:cNvSpPr/>
          <p:nvPr/>
        </p:nvSpPr>
        <p:spPr>
          <a:xfrm>
            <a:off x="900485" y="3991554"/>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4207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FF"/>
                </a:solidFill>
                <a:highlight>
                  <a:srgbClr val="FFFFFF"/>
                </a:highlight>
                <a:latin typeface="Consolas" panose="020B0609020204030204" pitchFamily="49" charset="0"/>
              </a:rPr>
              <a:t>   await</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5" name="TextBox 4"/>
          <p:cNvSpPr txBox="1"/>
          <p:nvPr/>
        </p:nvSpPr>
        <p:spPr>
          <a:xfrm>
            <a:off x="6778486" y="3953486"/>
            <a:ext cx="1908313" cy="769441"/>
          </a:xfrm>
          <a:prstGeom prst="rect">
            <a:avLst/>
          </a:prstGeom>
          <a:noFill/>
        </p:spPr>
        <p:txBody>
          <a:bodyPr wrap="square" rtlCol="0">
            <a:spAutoFit/>
          </a:bodyPr>
          <a:lstStyle/>
          <a:p>
            <a:pPr algn="ctr"/>
            <a:r>
              <a:rPr lang="en-US"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rPr>
              <a:t>Better!</a:t>
            </a:r>
          </a:p>
        </p:txBody>
      </p:sp>
      <p:sp>
        <p:nvSpPr>
          <p:cNvPr id="9" name="Rectangular Callout 8"/>
          <p:cNvSpPr/>
          <p:nvPr/>
        </p:nvSpPr>
        <p:spPr>
          <a:xfrm>
            <a:off x="5545040" y="1895934"/>
            <a:ext cx="2048456" cy="1144988"/>
          </a:xfrm>
          <a:prstGeom prst="wedgeRectCallout">
            <a:avLst>
              <a:gd name="adj1" fmla="val -76913"/>
              <a:gd name="adj2" fmla="val 14375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Starting a task will move the work onto a thread</a:t>
            </a:r>
          </a:p>
        </p:txBody>
      </p:sp>
      <p:pic>
        <p:nvPicPr>
          <p:cNvPr id="12" name="Picture 1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336236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return</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6" name="TextBox 5"/>
          <p:cNvSpPr txBox="1"/>
          <p:nvPr/>
        </p:nvSpPr>
        <p:spPr>
          <a:xfrm>
            <a:off x="6778486" y="3953486"/>
            <a:ext cx="1908313" cy="769441"/>
          </a:xfrm>
          <a:prstGeom prst="rect">
            <a:avLst/>
          </a:prstGeom>
          <a:noFill/>
        </p:spPr>
        <p:txBody>
          <a:bodyPr wrap="square" rtlCol="0">
            <a:spAutoFit/>
          </a:bodyPr>
          <a:lstStyle>
            <a:defPPr>
              <a:defRPr lang="en-US"/>
            </a:defPPr>
            <a:lvl1pPr algn="ctr">
              <a:defRPr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defRPr>
            </a:lvl1pPr>
          </a:lstStyle>
          <a:p>
            <a:r>
              <a:rPr lang="en-US"/>
              <a:t>Best</a:t>
            </a:r>
          </a:p>
        </p:txBody>
      </p:sp>
      <p:pic>
        <p:nvPicPr>
          <p:cNvPr id="8" name="Pictur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281337" y="2665375"/>
            <a:ext cx="1359812" cy="1288111"/>
          </a:xfrm>
          <a:prstGeom prst="rect">
            <a:avLst/>
          </a:prstGeom>
        </p:spPr>
      </p:pic>
      <p:sp>
        <p:nvSpPr>
          <p:cNvPr id="9" name="Rectangular Callout 8"/>
          <p:cNvSpPr/>
          <p:nvPr/>
        </p:nvSpPr>
        <p:spPr>
          <a:xfrm>
            <a:off x="5352751" y="1755303"/>
            <a:ext cx="2207482" cy="1288111"/>
          </a:xfrm>
          <a:prstGeom prst="wedgeRectCallout">
            <a:avLst>
              <a:gd name="adj1" fmla="val -72110"/>
              <a:gd name="adj2" fmla="val 902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Can just return the Task directly if we don't need to process results</a:t>
            </a:r>
          </a:p>
        </p:txBody>
      </p:sp>
      <p:pic>
        <p:nvPicPr>
          <p:cNvPr id="10" name="Picture 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2177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a:xfrm>
            <a:off x="457200" y="938506"/>
            <a:ext cx="8229600" cy="3299039"/>
          </a:xfrm>
        </p:spPr>
        <p:txBody>
          <a:bodyPr>
            <a:normAutofit/>
          </a:bodyPr>
          <a:lstStyle/>
          <a:p>
            <a:pPr marL="0" indent="0">
              <a:buNone/>
            </a:pPr>
            <a:r>
              <a:rPr lang="en-US"/>
              <a:t>At runtime, each </a:t>
            </a:r>
            <a:r>
              <a:rPr lang="en-US">
                <a:solidFill>
                  <a:srgbClr val="0000FF"/>
                </a:solidFill>
                <a:latin typeface="Consolas" charset="0"/>
              </a:rPr>
              <a:t>await</a:t>
            </a:r>
            <a:r>
              <a:rPr lang="en-US"/>
              <a:t> keyword starts the asynchronous operation and then </a:t>
            </a:r>
            <a:r>
              <a:rPr lang="en-US" b="1"/>
              <a:t>returns to the caller </a:t>
            </a:r>
            <a:r>
              <a:rPr lang="en-US"/>
              <a:t>because it cannot continue execution yet</a:t>
            </a:r>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56088"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2" name="Rectangle 21"/>
          <p:cNvSpPr/>
          <p:nvPr/>
        </p:nvSpPr>
        <p:spPr>
          <a:xfrm>
            <a:off x="604624" y="2784493"/>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3" name="Rectangle 22"/>
          <p:cNvSpPr/>
          <p:nvPr/>
        </p:nvSpPr>
        <p:spPr>
          <a:xfrm>
            <a:off x="4080670" y="2555876"/>
            <a:ext cx="320272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Tree>
    <p:extLst>
      <p:ext uri="{BB962C8B-B14F-4D97-AF65-F5344CB8AC3E}">
        <p14:creationId xmlns:p14="http://schemas.microsoft.com/office/powerpoint/2010/main" val="122667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3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900" decel="100000" fill="hold"/>
                                        <p:tgtEl>
                                          <p:spTgt spid="5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1" nodeType="clickEffect">
                                  <p:stCondLst>
                                    <p:cond delay="0"/>
                                  </p:stCondLst>
                                  <p:childTnLst>
                                    <p:animClr clrSpc="rgb" dir="cw">
                                      <p:cBhvr override="childStyle">
                                        <p:cTn id="33" dur="500" fill="hold"/>
                                        <p:tgtEl>
                                          <p:spTgt spid="26"/>
                                        </p:tgtEl>
                                        <p:attrNameLst>
                                          <p:attrName>style.color</p:attrName>
                                        </p:attrNameLst>
                                      </p:cBhvr>
                                      <p:to>
                                        <a:schemeClr val="accent1"/>
                                      </p:to>
                                    </p:animClr>
                                    <p:animClr clrSpc="rgb" dir="cw">
                                      <p:cBhvr>
                                        <p:cTn id="34" dur="500" fill="hold"/>
                                        <p:tgtEl>
                                          <p:spTgt spid="26"/>
                                        </p:tgtEl>
                                        <p:attrNameLst>
                                          <p:attrName>fillcolor</p:attrName>
                                        </p:attrNameLst>
                                      </p:cBhvr>
                                      <p:to>
                                        <a:schemeClr val="accent1"/>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22" grpId="0" animBg="1"/>
      <p:bldP spid="22" grpId="1" animBg="1"/>
      <p:bldP spid="23" grpId="0" animBg="1"/>
      <p:bldP spid="23" grpId="1" animBg="1"/>
      <p:bldP spid="24" grpId="0" animBg="1"/>
      <p:bldP spid="26" grpId="0" animBg="1"/>
      <p:bldP spid="26" grpId="1" animBg="1"/>
      <p:bldP spid="34"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p:txBody>
          <a:bodyPr>
            <a:normAutofit/>
          </a:bodyPr>
          <a:lstStyle/>
          <a:p>
            <a:pPr marL="0" indent="0">
              <a:buNone/>
            </a:pPr>
            <a:r>
              <a:rPr lang="is-IS"/>
              <a:t>… then when the awaitable expression has a result, the runtime will </a:t>
            </a:r>
            <a:r>
              <a:rPr lang="is-IS" b="1"/>
              <a:t>return to the method where it left off</a:t>
            </a:r>
            <a:r>
              <a:rPr lang="is-IS"/>
              <a:t> to continue execution</a:t>
            </a:r>
            <a:endParaRPr lang="en-US"/>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a:t>
            </a:r>
            <a:r>
              <a:rPr lang="en-US" sz="1400" err="1">
                <a:solidFill>
                  <a:srgbClr val="2B8FAF"/>
                </a:solidFill>
                <a:latin typeface="Consolas" charset="0"/>
              </a:rPr>
              <a:t>ASCII</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09021"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8" name="Group 7"/>
          <p:cNvGrpSpPr/>
          <p:nvPr/>
        </p:nvGrpSpPr>
        <p:grpSpPr>
          <a:xfrm>
            <a:off x="604624" y="3820026"/>
            <a:ext cx="4865328" cy="923330"/>
            <a:chOff x="604624" y="3820026"/>
            <a:chExt cx="4865328" cy="923330"/>
          </a:xfrm>
        </p:grpSpPr>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604624" y="3880300"/>
              <a:ext cx="805339" cy="805339"/>
            </a:xfrm>
            <a:prstGeom prst="rect">
              <a:avLst/>
            </a:prstGeom>
          </p:spPr>
        </p:pic>
        <p:sp>
          <p:nvSpPr>
            <p:cNvPr id="7" name="TextBox 6"/>
            <p:cNvSpPr txBox="1"/>
            <p:nvPr/>
          </p:nvSpPr>
          <p:spPr>
            <a:xfrm>
              <a:off x="1336365" y="3820026"/>
              <a:ext cx="4133587"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UI thread processes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other UI events while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waiting for the data to be downloaded</a:t>
              </a:r>
            </a:p>
          </p:txBody>
        </p:sp>
      </p:grpSp>
      <p:sp>
        <p:nvSpPr>
          <p:cNvPr id="31" name="Rectangle 30"/>
          <p:cNvSpPr/>
          <p:nvPr/>
        </p:nvSpPr>
        <p:spPr>
          <a:xfrm>
            <a:off x="604624" y="3216271"/>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2" name="Rectangle 31"/>
          <p:cNvSpPr/>
          <p:nvPr/>
        </p:nvSpPr>
        <p:spPr>
          <a:xfrm>
            <a:off x="4080669" y="3634276"/>
            <a:ext cx="4498788"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3" name="Rectangle 32"/>
          <p:cNvSpPr/>
          <p:nvPr/>
        </p:nvSpPr>
        <p:spPr>
          <a:xfrm>
            <a:off x="4080669" y="3855808"/>
            <a:ext cx="167607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5" name="TextBox 34"/>
          <p:cNvSpPr txBox="1"/>
          <p:nvPr/>
        </p:nvSpPr>
        <p:spPr>
          <a:xfrm>
            <a:off x="235980" y="2965820"/>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6" name="TextBox 35"/>
          <p:cNvSpPr txBox="1"/>
          <p:nvPr/>
        </p:nvSpPr>
        <p:spPr>
          <a:xfrm>
            <a:off x="235980" y="3191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8" name="TextBox 37"/>
          <p:cNvSpPr txBox="1"/>
          <p:nvPr/>
        </p:nvSpPr>
        <p:spPr>
          <a:xfrm>
            <a:off x="3705306" y="2977596"/>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9" name="TextBox 38"/>
          <p:cNvSpPr txBox="1"/>
          <p:nvPr/>
        </p:nvSpPr>
        <p:spPr>
          <a:xfrm>
            <a:off x="3705306" y="36128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40" name="TextBox 39"/>
          <p:cNvSpPr txBox="1"/>
          <p:nvPr/>
        </p:nvSpPr>
        <p:spPr>
          <a:xfrm>
            <a:off x="3705306" y="3834364"/>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grpSp>
        <p:nvGrpSpPr>
          <p:cNvPr id="12" name="Group 11"/>
          <p:cNvGrpSpPr/>
          <p:nvPr/>
        </p:nvGrpSpPr>
        <p:grpSpPr>
          <a:xfrm>
            <a:off x="6282925" y="3560764"/>
            <a:ext cx="1070989" cy="1432506"/>
            <a:chOff x="6282925" y="3560764"/>
            <a:chExt cx="1070989" cy="1432506"/>
          </a:xfrm>
        </p:grpSpPr>
        <p:grpSp>
          <p:nvGrpSpPr>
            <p:cNvPr id="10" name="Group 9"/>
            <p:cNvGrpSpPr/>
            <p:nvPr/>
          </p:nvGrpSpPr>
          <p:grpSpPr>
            <a:xfrm>
              <a:off x="6282925" y="3560764"/>
              <a:ext cx="515440" cy="1309462"/>
              <a:chOff x="6282925" y="3560764"/>
              <a:chExt cx="515440" cy="1309462"/>
            </a:xfrm>
          </p:grpSpPr>
          <p:sp>
            <p:nvSpPr>
              <p:cNvPr id="4" name="Rectangle 3"/>
              <p:cNvSpPr/>
              <p:nvPr/>
            </p:nvSpPr>
            <p:spPr>
              <a:xfrm>
                <a:off x="6282925" y="3560764"/>
                <a:ext cx="166977" cy="130946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449902" y="4473571"/>
                <a:ext cx="348463" cy="39364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charset="0"/>
                </a:endParaRPr>
              </a:p>
            </p:txBody>
          </p:sp>
        </p:gr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6722282" y="4361638"/>
              <a:ext cx="631632" cy="631632"/>
            </a:xfrm>
            <a:prstGeom prst="rect">
              <a:avLst/>
            </a:prstGeom>
          </p:spPr>
        </p:pic>
      </p:grpSp>
    </p:spTree>
    <p:extLst>
      <p:ext uri="{BB962C8B-B14F-4D97-AF65-F5344CB8AC3E}">
        <p14:creationId xmlns:p14="http://schemas.microsoft.com/office/powerpoint/2010/main" val="37129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hidden"/>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31" grpId="1" animBg="1"/>
      <p:bldP spid="32" grpId="0" animBg="1"/>
      <p:bldP spid="32" grpId="1" animBg="1"/>
      <p:bldP spid="33" grpId="0" animBg="1"/>
      <p:bldP spid="33" grpId="1" animBg="1"/>
      <p:bldP spid="35" grpId="0"/>
      <p:bldP spid="36" grpId="0"/>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051342" y="4023153"/>
            <a:ext cx="5041316"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double</a:t>
            </a:r>
            <a:r>
              <a:rPr lang="en-US">
                <a:solidFill>
                  <a:srgbClr val="000000"/>
                </a:solidFill>
                <a:latin typeface="Consolas" charset="0"/>
              </a:rPr>
              <a:t>&gt; </a:t>
            </a:r>
            <a:r>
              <a:rPr lang="en-US" err="1">
                <a:solidFill>
                  <a:srgbClr val="000000"/>
                </a:solidFill>
                <a:latin typeface="Consolas" charset="0"/>
              </a:rPr>
              <a:t>CalculatePiAsync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33140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p>
        </p:txBody>
      </p:sp>
      <p:sp>
        <p:nvSpPr>
          <p:cNvPr id="10" name="Parallelogram 9"/>
          <p:cNvSpPr/>
          <p:nvPr/>
        </p:nvSpPr>
        <p:spPr>
          <a:xfrm>
            <a:off x="840454"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483428" y="4027714"/>
            <a:ext cx="4177145"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WriteToLogAsync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5152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endParaRPr lang="en-US">
              <a:latin typeface="Calibri Light" panose="020F0302020204030204" pitchFamily="34" charset="0"/>
              <a:ea typeface="Consolas" charset="0"/>
              <a:cs typeface="Calibri Light" panose="020F0302020204030204" pitchFamily="34" charset="0"/>
            </a:endParaRPr>
          </a:p>
        </p:txBody>
      </p:sp>
      <p:sp>
        <p:nvSpPr>
          <p:cNvPr id="8" name="Parallelogram 7"/>
          <p:cNvSpPr/>
          <p:nvPr/>
        </p:nvSpPr>
        <p:spPr>
          <a:xfrm>
            <a:off x="5435600" y="2441694"/>
            <a:ext cx="2244436" cy="1006764"/>
          </a:xfrm>
          <a:prstGeom prst="parallelogram">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void</a:t>
            </a:r>
            <a:r>
              <a:rPr lang="en-US">
                <a:latin typeface="Calibri Light" panose="020F0302020204030204" pitchFamily="34" charset="0"/>
                <a:cs typeface="Calibri Light" panose="020F0302020204030204" pitchFamily="34" charset="0"/>
              </a:rPr>
              <a:t> for event handlers</a:t>
            </a:r>
            <a:endParaRPr lang="en-US">
              <a:latin typeface="Calibri Light" panose="020F0302020204030204" pitchFamily="34" charset="0"/>
              <a:ea typeface="Consolas" charset="0"/>
              <a:cs typeface="Calibri Light" panose="020F0302020204030204" pitchFamily="34" charset="0"/>
            </a:endParaRP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endParaRPr lang="en-US">
              <a:latin typeface="Calibri Light" panose="020F0302020204030204" pitchFamily="34" charset="0"/>
              <a:ea typeface="Consolas" charset="0"/>
              <a:cs typeface="Calibri Light" panose="020F0302020204030204" pitchFamily="34" charset="0"/>
            </a:endParaRPr>
          </a:p>
        </p:txBody>
      </p:sp>
      <p:sp>
        <p:nvSpPr>
          <p:cNvPr id="4" name="TextBox 3"/>
          <p:cNvSpPr txBox="1"/>
          <p:nvPr/>
        </p:nvSpPr>
        <p:spPr>
          <a:xfrm>
            <a:off x="2950028" y="4045707"/>
            <a:ext cx="3243943"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void</a:t>
            </a:r>
            <a:r>
              <a:rPr lang="en-US">
                <a:solidFill>
                  <a:srgbClr val="000000"/>
                </a:solidFill>
                <a:latin typeface="Consolas" charset="0"/>
              </a:rPr>
              <a:t> </a:t>
            </a:r>
            <a:r>
              <a:rPr lang="en-US" err="1">
                <a:solidFill>
                  <a:srgbClr val="000000"/>
                </a:solidFill>
                <a:latin typeface="Consolas" charset="0"/>
              </a:rPr>
              <a:t>OnClick</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2239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6428" y="2022317"/>
            <a:ext cx="7511143" cy="2585323"/>
          </a:xfrm>
          <a:prstGeom prst="rect">
            <a:avLst/>
          </a:prstGeom>
          <a:ln>
            <a:solidFill>
              <a:schemeClr val="bg2">
                <a:lumMod val="90000"/>
              </a:schemeClr>
            </a:solidFill>
          </a:ln>
        </p:spPr>
        <p:txBody>
          <a:bodyPr wrap="square">
            <a:spAutoFit/>
          </a:bodyPr>
          <a:lstStyle/>
          <a:p>
            <a:r>
              <a:rPr lang="en-US" err="1">
                <a:solidFill>
                  <a:srgbClr val="0000FF"/>
                </a:solidFill>
                <a:latin typeface="Consolas" charset="0"/>
              </a:rPr>
              <a:t>async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ReadDataFromUrl</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url)</a:t>
            </a:r>
            <a:br>
              <a:rPr lang="en-US">
                <a:latin typeface="Consolas" charset="0"/>
              </a:rPr>
            </a:br>
            <a:r>
              <a:rPr lang="en-US">
                <a:solidFill>
                  <a:srgbClr val="000000"/>
                </a:solidFill>
                <a:latin typeface="Consolas" charset="0"/>
              </a:rPr>
              <a:t>{</a:t>
            </a:r>
          </a:p>
          <a:p>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br>
              <a:rPr lang="en-US">
                <a:latin typeface="Consolas" charset="0"/>
              </a:rPr>
            </a:br>
            <a:r>
              <a:rPr lang="en-US">
                <a:solidFill>
                  <a:srgbClr val="000000"/>
                </a:solidFill>
                <a:latin typeface="Consolas" charset="0"/>
              </a:rPr>
              <a:t>    </a:t>
            </a: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wc.DownloadDataTaskAsync</a:t>
            </a:r>
            <a:r>
              <a:rPr lang="en-US">
                <a:solidFill>
                  <a:srgbClr val="000000"/>
                </a:solidFill>
                <a:latin typeface="Consolas" charset="0"/>
              </a:rPr>
              <a:t>(</a:t>
            </a:r>
          </a:p>
          <a:p>
            <a:r>
              <a:rPr lang="en-US">
                <a:solidFill>
                  <a:srgbClr val="000000"/>
                </a:solidFill>
                <a:latin typeface="Consolas" charset="0"/>
              </a:rPr>
              <a:t>                                  </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a:t>
            </a:r>
            <a:r>
              <a:rPr lang="en-US">
                <a:latin typeface="Consolas" charset="0"/>
              </a:rPr>
              <a:t>url</a:t>
            </a:r>
            <a:r>
              <a:rPr lang="en-US">
                <a:solidFill>
                  <a:srgbClr val="000000"/>
                </a:solidFill>
                <a:latin typeface="Consolas" charset="0"/>
              </a:rPr>
              <a:t>));</a:t>
            </a:r>
            <a:br>
              <a:rPr lang="en-US">
                <a:latin typeface="Consolas" charset="0"/>
              </a:rPr>
            </a:br>
            <a:endParaRPr lang="en-US">
              <a:latin typeface="Consolas" charset="0"/>
            </a:endParaRPr>
          </a:p>
          <a:p>
            <a:r>
              <a:rPr lang="en-US">
                <a:solidFill>
                  <a:srgbClr val="000000"/>
                </a:solidFill>
                <a:latin typeface="Consolas" charset="0"/>
              </a:rPr>
              <a:t>    </a:t>
            </a: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br>
              <a:rPr lang="en-US">
                <a:latin typeface="Consolas" charset="0"/>
              </a:rPr>
            </a:br>
            <a:r>
              <a:rPr lang="en-US">
                <a:solidFill>
                  <a:srgbClr val="000000"/>
                </a:solidFill>
                <a:latin typeface="Consolas" charset="0"/>
              </a:rPr>
              <a:t>    </a:t>
            </a:r>
            <a:r>
              <a:rPr lang="en-US" err="1">
                <a:solidFill>
                  <a:srgbClr val="000000"/>
                </a:solidFill>
                <a:latin typeface="Consolas" charset="0"/>
              </a:rPr>
              <a:t>LoadData</a:t>
            </a:r>
            <a:r>
              <a:rPr lang="en-US">
                <a:solidFill>
                  <a:srgbClr val="000000"/>
                </a:solidFill>
                <a:latin typeface="Consolas" charset="0"/>
              </a:rPr>
              <a:t>(data);</a:t>
            </a:r>
            <a:br>
              <a:rPr lang="en-US">
                <a:latin typeface="Consolas" charset="0"/>
              </a:rPr>
            </a:br>
            <a:r>
              <a:rPr lang="en-US">
                <a:solidFill>
                  <a:srgbClr val="000000"/>
                </a:solidFill>
                <a:latin typeface="Consolas" charset="0"/>
              </a:rPr>
              <a:t>...</a:t>
            </a:r>
            <a:endParaRPr lang="en-US">
              <a:latin typeface="Segoe UI Light" charset="0"/>
            </a:endParaRPr>
          </a:p>
        </p:txBody>
      </p:sp>
      <p:sp>
        <p:nvSpPr>
          <p:cNvPr id="3" name="Title 2"/>
          <p:cNvSpPr>
            <a:spLocks noGrp="1"/>
          </p:cNvSpPr>
          <p:nvPr>
            <p:ph type="title"/>
          </p:nvPr>
        </p:nvSpPr>
        <p:spPr/>
        <p:txBody>
          <a:bodyPr vert="horz" lIns="91440" tIns="45720" rIns="91440" bIns="45720" rtlCol="0" anchor="ctr">
            <a:noAutofit/>
          </a:bodyPr>
          <a:lstStyle/>
          <a:p>
            <a:r>
              <a:rPr lang="en-US"/>
              <a:t>Mapping await to threads</a:t>
            </a:r>
          </a:p>
        </p:txBody>
      </p:sp>
      <p:sp>
        <p:nvSpPr>
          <p:cNvPr id="2" name="Content Placeholder 1"/>
          <p:cNvSpPr>
            <a:spLocks noGrp="1"/>
          </p:cNvSpPr>
          <p:nvPr>
            <p:ph idx="1"/>
          </p:nvPr>
        </p:nvSpPr>
        <p:spPr/>
        <p:txBody>
          <a:bodyPr>
            <a:normAutofit/>
          </a:bodyPr>
          <a:lstStyle/>
          <a:p>
            <a:pPr marL="0" indent="0">
              <a:buNone/>
            </a:pPr>
            <a:r>
              <a:rPr lang="en-US"/>
              <a:t>Sometimes it's beneficial to continue the work on the task, rather than switching back to the original thread</a:t>
            </a:r>
          </a:p>
        </p:txBody>
      </p:sp>
      <p:sp>
        <p:nvSpPr>
          <p:cNvPr id="7" name="Rectangular Callout 6"/>
          <p:cNvSpPr/>
          <p:nvPr/>
        </p:nvSpPr>
        <p:spPr>
          <a:xfrm>
            <a:off x="7047345" y="3398982"/>
            <a:ext cx="1930400" cy="1385454"/>
          </a:xfrm>
          <a:prstGeom prst="wedgeRectCallout">
            <a:avLst>
              <a:gd name="adj1" fmla="val -65331"/>
              <a:gd name="adj2" fmla="val -155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Do we need to be back on thread #1 when we run this code?</a:t>
            </a:r>
          </a:p>
        </p:txBody>
      </p:sp>
    </p:spTree>
    <p:extLst>
      <p:ext uri="{BB962C8B-B14F-4D97-AF65-F5344CB8AC3E}">
        <p14:creationId xmlns:p14="http://schemas.microsoft.com/office/powerpoint/2010/main" val="1522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Let’s start here: a primer on asynchronous programming</a:t>
            </a:r>
            <a:endParaRPr lang="en-US">
              <a:solidFill>
                <a:schemeClr val="tx1"/>
              </a:solidFill>
            </a:endParaRPr>
          </a:p>
        </p:txBody>
      </p:sp>
    </p:spTree>
    <p:extLst>
      <p:ext uri="{BB962C8B-B14F-4D97-AF65-F5344CB8AC3E}">
        <p14:creationId xmlns:p14="http://schemas.microsoft.com/office/powerpoint/2010/main" val="273787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sp>
        <p:nvSpPr>
          <p:cNvPr id="5" name="Rectangle 4"/>
          <p:cNvSpPr/>
          <p:nvPr/>
        </p:nvSpPr>
        <p:spPr>
          <a:xfrm>
            <a:off x="3975653" y="2875721"/>
            <a:ext cx="3021496" cy="41081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Rectangle 5"/>
          <p:cNvSpPr/>
          <p:nvPr/>
        </p:nvSpPr>
        <p:spPr>
          <a:xfrm>
            <a:off x="653472" y="2081627"/>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Tree>
    <p:extLst>
      <p:ext uri="{BB962C8B-B14F-4D97-AF65-F5344CB8AC3E}">
        <p14:creationId xmlns:p14="http://schemas.microsoft.com/office/powerpoint/2010/main" val="26251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grpSp>
        <p:nvGrpSpPr>
          <p:cNvPr id="17" name="Group 16"/>
          <p:cNvGrpSpPr/>
          <p:nvPr/>
        </p:nvGrpSpPr>
        <p:grpSpPr>
          <a:xfrm>
            <a:off x="654245" y="2081627"/>
            <a:ext cx="8211751" cy="2294955"/>
            <a:chOff x="653472" y="2230480"/>
            <a:chExt cx="8211751" cy="2294955"/>
          </a:xfrm>
        </p:grpSpPr>
        <p:sp>
          <p:nvSpPr>
            <p:cNvPr id="4" name="Rectangle 3"/>
            <p:cNvSpPr/>
            <p:nvPr/>
          </p:nvSpPr>
          <p:spPr>
            <a:xfrm>
              <a:off x="653472" y="2230480"/>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
          <p:nvSpPr>
            <p:cNvPr id="7" name="Rectangle 6"/>
            <p:cNvSpPr/>
            <p:nvPr/>
          </p:nvSpPr>
          <p:spPr>
            <a:xfrm>
              <a:off x="653472" y="2235633"/>
              <a:ext cx="4075546"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8" name="Rectangle 7"/>
            <p:cNvSpPr/>
            <p:nvPr/>
          </p:nvSpPr>
          <p:spPr>
            <a:xfrm>
              <a:off x="3173102" y="2569590"/>
              <a:ext cx="511191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53472" y="2569591"/>
              <a:ext cx="2314120"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653472" y="3590280"/>
              <a:ext cx="5479473" cy="333958"/>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653472" y="3079934"/>
              <a:ext cx="634367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4" name="TextBox 13"/>
            <p:cNvSpPr txBox="1"/>
            <p:nvPr/>
          </p:nvSpPr>
          <p:spPr>
            <a:xfrm>
              <a:off x="7175571" y="4156103"/>
              <a:ext cx="1689652" cy="369332"/>
            </a:xfrm>
            <a:prstGeom prst="rect">
              <a:avLst/>
            </a:prstGeom>
            <a:solidFill>
              <a:srgbClr val="297FA4">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Worker Thread</a:t>
              </a:r>
            </a:p>
          </p:txBody>
        </p:sp>
      </p:grpSp>
      <p:sp>
        <p:nvSpPr>
          <p:cNvPr id="16" name="TextBox 15"/>
          <p:cNvSpPr txBox="1"/>
          <p:nvPr/>
        </p:nvSpPr>
        <p:spPr>
          <a:xfrm>
            <a:off x="457200" y="3951769"/>
            <a:ext cx="6945745"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This can be more efficient when data processing does not need to be on the original thread (e.g. UI) because we avoid the cost of switching threads</a:t>
            </a:r>
          </a:p>
        </p:txBody>
      </p:sp>
      <p:sp>
        <p:nvSpPr>
          <p:cNvPr id="13" name="TextBox 12"/>
          <p:cNvSpPr txBox="1"/>
          <p:nvPr/>
        </p:nvSpPr>
        <p:spPr>
          <a:xfrm>
            <a:off x="7413578" y="3635538"/>
            <a:ext cx="1452418" cy="369332"/>
          </a:xfrm>
          <a:prstGeom prst="rect">
            <a:avLst/>
          </a:prstGeom>
          <a:solidFill>
            <a:srgbClr val="FFC000">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Thread #1</a:t>
            </a:r>
          </a:p>
        </p:txBody>
      </p:sp>
    </p:spTree>
    <p:extLst>
      <p:ext uri="{BB962C8B-B14F-4D97-AF65-F5344CB8AC3E}">
        <p14:creationId xmlns:p14="http://schemas.microsoft.com/office/powerpoint/2010/main" val="42523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a:xfrm>
            <a:off x="457200" y="1004242"/>
            <a:ext cx="8328212" cy="3299039"/>
          </a:xfrm>
        </p:spPr>
        <p:txBody>
          <a:bodyPr>
            <a:normAutofit/>
          </a:bodyPr>
          <a:lstStyle/>
          <a:p>
            <a:pPr marL="0" indent="0">
              <a:buNone/>
            </a:pPr>
            <a:r>
              <a:rPr lang="en-US" b="1"/>
              <a:t>Beware</a:t>
            </a:r>
            <a:r>
              <a:rPr lang="en-US"/>
              <a:t>: </a:t>
            </a:r>
            <a:r>
              <a:rPr lang="en-US" err="1">
                <a:latin typeface="Consolas" charset="0"/>
                <a:ea typeface="Consolas" charset="0"/>
                <a:cs typeface="Consolas" charset="0"/>
              </a:rPr>
              <a:t>ConfigureAwait</a:t>
            </a:r>
            <a:r>
              <a:rPr lang="en-US"/>
              <a:t> can return back to the </a:t>
            </a:r>
            <a:r>
              <a:rPr lang="en-US" i="1"/>
              <a:t>original</a:t>
            </a:r>
            <a:r>
              <a:rPr lang="en-US"/>
              <a:t> thread if the task completes immediately (e.g. no asynchrony occurred)</a:t>
            </a:r>
          </a:p>
        </p:txBody>
      </p:sp>
      <p:sp>
        <p:nvSpPr>
          <p:cNvPr id="6" name="Rectangle 5"/>
          <p:cNvSpPr/>
          <p:nvPr/>
        </p:nvSpPr>
        <p:spPr>
          <a:xfrm>
            <a:off x="653472" y="2002114"/>
            <a:ext cx="7837055" cy="2862322"/>
          </a:xfrm>
          <a:prstGeom prst="rect">
            <a:avLst/>
          </a:prstGeom>
          <a:ln>
            <a:solidFill>
              <a:schemeClr val="bg2">
                <a:lumMod val="90000"/>
              </a:schemeClr>
            </a:solidFill>
          </a:ln>
        </p:spPr>
        <p:txBody>
          <a:bodyPr wrap="square">
            <a:spAutoFit/>
          </a:bodyPr>
          <a:lstStyle/>
          <a:p>
            <a:r>
              <a:rPr lang="en-US">
                <a:solidFill>
                  <a:schemeClr val="accent6">
                    <a:lumMod val="50000"/>
                  </a:schemeClr>
                </a:solidFill>
                <a:latin typeface="Consolas" charset="0"/>
              </a:rPr>
              <a:t>// Start on Thread #1 (UI thread)</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.FromResult</a:t>
            </a:r>
            <a:r>
              <a:rPr lang="en-US">
                <a:solidFill>
                  <a:srgbClr val="000000"/>
                </a:solidFill>
                <a:latin typeface="Consolas" charset="0"/>
              </a:rPr>
              <a:t>(0).</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br>
              <a:rPr lang="en-US">
                <a:solidFill>
                  <a:schemeClr val="accent6">
                    <a:lumMod val="50000"/>
                  </a:schemeClr>
                </a:solidFill>
                <a:latin typeface="Consolas" charset="0"/>
              </a:rPr>
            </a:br>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(100</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Now on some other thread..</a:t>
            </a:r>
          </a:p>
        </p:txBody>
      </p:sp>
    </p:spTree>
    <p:extLst>
      <p:ext uri="{BB962C8B-B14F-4D97-AF65-F5344CB8AC3E}">
        <p14:creationId xmlns:p14="http://schemas.microsoft.com/office/powerpoint/2010/main" val="19605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Manually switching back to the UI thread</a:t>
            </a:r>
          </a:p>
        </p:txBody>
      </p:sp>
      <p:sp>
        <p:nvSpPr>
          <p:cNvPr id="2" name="Content Placeholder 1"/>
          <p:cNvSpPr>
            <a:spLocks noGrp="1"/>
          </p:cNvSpPr>
          <p:nvPr>
            <p:ph idx="1"/>
          </p:nvPr>
        </p:nvSpPr>
        <p:spPr/>
        <p:txBody>
          <a:bodyPr>
            <a:normAutofit/>
          </a:bodyPr>
          <a:lstStyle/>
          <a:p>
            <a:pPr marL="0" indent="0">
              <a:buNone/>
            </a:pPr>
            <a:r>
              <a:rPr lang="en-US"/>
              <a:t>You can get the best of both worlds by pushing the </a:t>
            </a:r>
            <a:r>
              <a:rPr lang="en-US" b="1"/>
              <a:t>majority of the work</a:t>
            </a:r>
            <a:r>
              <a:rPr lang="en-US"/>
              <a:t> onto the background/worker thread and </a:t>
            </a:r>
            <a:r>
              <a:rPr lang="en-US" b="1"/>
              <a:t>switching to the UI thread</a:t>
            </a:r>
            <a:r>
              <a:rPr lang="en-US"/>
              <a:t> to update the UI</a:t>
            </a:r>
          </a:p>
        </p:txBody>
      </p:sp>
      <p:grpSp>
        <p:nvGrpSpPr>
          <p:cNvPr id="30" name="Group 29"/>
          <p:cNvGrpSpPr/>
          <p:nvPr/>
        </p:nvGrpSpPr>
        <p:grpSpPr>
          <a:xfrm>
            <a:off x="1296304" y="2343151"/>
            <a:ext cx="6551391" cy="2396748"/>
            <a:chOff x="1359775" y="2343151"/>
            <a:chExt cx="6551391" cy="2396748"/>
          </a:xfrm>
        </p:grpSpPr>
        <p:sp>
          <p:nvSpPr>
            <p:cNvPr id="31" name="TextBox 30"/>
            <p:cNvSpPr txBox="1"/>
            <p:nvPr/>
          </p:nvSpPr>
          <p:spPr>
            <a:xfrm>
              <a:off x="1371635" y="3011149"/>
              <a:ext cx="644603"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32" name="Straight Arrow Connector 31"/>
            <p:cNvCxnSpPr/>
            <p:nvPr/>
          </p:nvCxnSpPr>
          <p:spPr>
            <a:xfrm flipV="1">
              <a:off x="2016238" y="3241981"/>
              <a:ext cx="5767986" cy="1"/>
            </a:xfrm>
            <a:prstGeom prst="straightConnector1">
              <a:avLst/>
            </a:prstGeom>
            <a:noFill/>
            <a:ln w="28575" cap="flat" cmpd="sng" algn="ctr">
              <a:solidFill>
                <a:srgbClr val="FFC000"/>
              </a:solidFill>
              <a:prstDash val="solid"/>
              <a:headEnd type="none" w="med" len="med"/>
              <a:tailEnd type="arrow" w="med" len="med"/>
            </a:ln>
            <a:effectLst/>
          </p:spPr>
        </p:cxnSp>
        <p:cxnSp>
          <p:nvCxnSpPr>
            <p:cNvPr id="33" name="Straight Connector 32"/>
            <p:cNvCxnSpPr/>
            <p:nvPr/>
          </p:nvCxnSpPr>
          <p:spPr>
            <a:xfrm>
              <a:off x="2496606" y="3241981"/>
              <a:ext cx="0" cy="564294"/>
            </a:xfrm>
            <a:prstGeom prst="line">
              <a:avLst/>
            </a:prstGeom>
            <a:noFill/>
            <a:ln w="28575" cap="flat" cmpd="sng" algn="ctr">
              <a:solidFill>
                <a:srgbClr val="FFC000"/>
              </a:solidFill>
              <a:prstDash val="solid"/>
              <a:headEnd type="oval" w="med" len="med"/>
              <a:tailEnd type="none" w="med" len="med"/>
            </a:ln>
            <a:effectLst/>
          </p:spPr>
        </p:cxnSp>
        <p:sp>
          <p:nvSpPr>
            <p:cNvPr id="36" name="TextBox 35"/>
            <p:cNvSpPr txBox="1"/>
            <p:nvPr/>
          </p:nvSpPr>
          <p:spPr>
            <a:xfrm>
              <a:off x="1359775" y="3792765"/>
              <a:ext cx="2261803" cy="3077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prstClr val="black"/>
                  </a:solidFill>
                  <a:effectLst/>
                  <a:uLnTx/>
                  <a:uFillTx/>
                  <a:latin typeface="Consolas" charset="0"/>
                  <a:ea typeface="Consolas" charset="0"/>
                  <a:cs typeface="Consolas" charset="0"/>
                </a:rPr>
                <a:t>ReadFromUrlAsync</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37" name="Straight Connector 36"/>
            <p:cNvCxnSpPr/>
            <p:nvPr/>
          </p:nvCxnSpPr>
          <p:spPr>
            <a:xfrm>
              <a:off x="3690627" y="3241981"/>
              <a:ext cx="0" cy="974698"/>
            </a:xfrm>
            <a:prstGeom prst="line">
              <a:avLst/>
            </a:prstGeom>
            <a:noFill/>
            <a:ln w="28575" cap="flat" cmpd="sng" algn="ctr">
              <a:solidFill>
                <a:srgbClr val="FFC000"/>
              </a:solidFill>
              <a:prstDash val="solid"/>
              <a:headEnd type="oval" w="med" len="med"/>
              <a:tailEnd type="none" w="med" len="med"/>
            </a:ln>
            <a:effectLst/>
          </p:spPr>
        </p:cxnSp>
        <p:sp>
          <p:nvSpPr>
            <p:cNvPr id="38" name="Rectangle 37"/>
            <p:cNvSpPr/>
            <p:nvPr/>
          </p:nvSpPr>
          <p:spPr>
            <a:xfrm>
              <a:off x="2405660" y="4216679"/>
              <a:ext cx="256993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wc.DownloadDataTaskAsync</a:t>
              </a:r>
              <a:endPar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  .</a:t>
              </a: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ConfigureAwait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432FF"/>
                  </a:solidFill>
                  <a:effectLst/>
                  <a:uLnTx/>
                  <a:uFillTx/>
                  <a:latin typeface="Consolas" charset="0"/>
                  <a:ea typeface="ＭＳ Ｐゴシック" charset="0"/>
                  <a:cs typeface="ＭＳ Ｐゴシック" charset="0"/>
                </a:rPr>
                <a:t>false</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endParaRPr kumimoji="0" lang="en-US" sz="1400" b="0" i="0" u="none" strike="noStrike" kern="0" cap="none" spc="0" normalizeH="0" baseline="0" noProof="0">
                <a:ln>
                  <a:noFill/>
                </a:ln>
                <a:solidFill>
                  <a:prstClr val="black"/>
                </a:solidFill>
                <a:effectLst/>
                <a:uLnTx/>
                <a:uFillTx/>
                <a:latin typeface="Segoe UI Light" charset="0"/>
                <a:ea typeface="ＭＳ Ｐゴシック" charset="0"/>
                <a:cs typeface="ＭＳ Ｐゴシック" charset="0"/>
              </a:endParaRPr>
            </a:p>
          </p:txBody>
        </p:sp>
        <p:cxnSp>
          <p:nvCxnSpPr>
            <p:cNvPr id="39" name="Straight Arrow Connector 38"/>
            <p:cNvCxnSpPr/>
            <p:nvPr/>
          </p:nvCxnSpPr>
          <p:spPr>
            <a:xfrm flipV="1">
              <a:off x="3938057" y="2903535"/>
              <a:ext cx="3151856" cy="48"/>
            </a:xfrm>
            <a:prstGeom prst="straightConnector1">
              <a:avLst/>
            </a:prstGeom>
            <a:noFill/>
            <a:ln w="28575" cap="flat" cmpd="sng" algn="ctr">
              <a:solidFill>
                <a:srgbClr val="5B9BD5"/>
              </a:solidFill>
              <a:prstDash val="solid"/>
              <a:headEnd type="none" w="med" len="med"/>
              <a:tailEnd type="arrow" w="med" len="med"/>
            </a:ln>
            <a:effectLst/>
          </p:spPr>
        </p:cxnSp>
        <p:sp>
          <p:nvSpPr>
            <p:cNvPr id="40" name="TextBox 39"/>
            <p:cNvSpPr txBox="1"/>
            <p:nvPr/>
          </p:nvSpPr>
          <p:spPr>
            <a:xfrm>
              <a:off x="3580314" y="2764835"/>
              <a:ext cx="400150"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I/O</a:t>
              </a:r>
            </a:p>
          </p:txBody>
        </p:sp>
        <p:cxnSp>
          <p:nvCxnSpPr>
            <p:cNvPr id="41" name="Straight Connector 40"/>
            <p:cNvCxnSpPr/>
            <p:nvPr/>
          </p:nvCxnSpPr>
          <p:spPr>
            <a:xfrm flipV="1">
              <a:off x="5010158" y="2625044"/>
              <a:ext cx="1325" cy="274433"/>
            </a:xfrm>
            <a:prstGeom prst="line">
              <a:avLst/>
            </a:prstGeom>
            <a:noFill/>
            <a:ln w="28575" cap="flat" cmpd="sng" algn="ctr">
              <a:solidFill>
                <a:srgbClr val="5B9BD5"/>
              </a:solidFill>
              <a:prstDash val="solid"/>
              <a:headEnd type="oval" w="med" len="med"/>
              <a:tailEnd type="none" w="med" len="med"/>
            </a:ln>
            <a:effectLst/>
          </p:spPr>
        </p:cxnSp>
        <p:sp>
          <p:nvSpPr>
            <p:cNvPr id="42" name="TextBox 41"/>
            <p:cNvSpPr txBox="1"/>
            <p:nvPr/>
          </p:nvSpPr>
          <p:spPr>
            <a:xfrm>
              <a:off x="4260747" y="2343151"/>
              <a:ext cx="149882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Reading from URL</a:t>
              </a:r>
            </a:p>
          </p:txBody>
        </p:sp>
        <p:cxnSp>
          <p:nvCxnSpPr>
            <p:cNvPr id="43" name="Straight Connector 42"/>
            <p:cNvCxnSpPr/>
            <p:nvPr/>
          </p:nvCxnSpPr>
          <p:spPr>
            <a:xfrm>
              <a:off x="440624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44" name="TextBox 43"/>
            <p:cNvSpPr txBox="1"/>
            <p:nvPr/>
          </p:nvSpPr>
          <p:spPr>
            <a:xfrm>
              <a:off x="4195148" y="3808155"/>
              <a:ext cx="923015"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 Activity</a:t>
              </a:r>
            </a:p>
          </p:txBody>
        </p:sp>
        <p:cxnSp>
          <p:nvCxnSpPr>
            <p:cNvPr id="45" name="Straight Connector 44"/>
            <p:cNvCxnSpPr/>
            <p:nvPr/>
          </p:nvCxnSpPr>
          <p:spPr>
            <a:xfrm flipV="1">
              <a:off x="6249621" y="2595758"/>
              <a:ext cx="0" cy="303720"/>
            </a:xfrm>
            <a:prstGeom prst="line">
              <a:avLst/>
            </a:prstGeom>
            <a:noFill/>
            <a:ln w="28575" cap="flat" cmpd="sng" algn="ctr">
              <a:solidFill>
                <a:srgbClr val="4472C4"/>
              </a:solidFill>
              <a:prstDash val="solid"/>
              <a:headEnd type="oval" w="med" len="med"/>
              <a:tailEnd type="none" w="med" len="med"/>
            </a:ln>
            <a:effectLst/>
          </p:spPr>
        </p:cxnSp>
        <p:sp>
          <p:nvSpPr>
            <p:cNvPr id="46" name="TextBox 45"/>
            <p:cNvSpPr txBox="1"/>
            <p:nvPr/>
          </p:nvSpPr>
          <p:spPr>
            <a:xfrm>
              <a:off x="5825166" y="2344700"/>
              <a:ext cx="15170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Process the data</a:t>
              </a:r>
            </a:p>
          </p:txBody>
        </p:sp>
        <p:cxnSp>
          <p:nvCxnSpPr>
            <p:cNvPr id="47" name="Straight Connector 46"/>
            <p:cNvCxnSpPr/>
            <p:nvPr/>
          </p:nvCxnSpPr>
          <p:spPr>
            <a:xfrm>
              <a:off x="7310842" y="3257657"/>
              <a:ext cx="0" cy="564294"/>
            </a:xfrm>
            <a:prstGeom prst="line">
              <a:avLst/>
            </a:prstGeom>
            <a:noFill/>
            <a:ln w="28575" cap="flat" cmpd="sng" algn="ctr">
              <a:solidFill>
                <a:srgbClr val="FFC000"/>
              </a:solidFill>
              <a:prstDash val="solid"/>
              <a:headEnd type="oval" w="med" len="med"/>
              <a:tailEnd type="none" w="med" len="med"/>
            </a:ln>
            <a:effectLst/>
          </p:spPr>
        </p:cxnSp>
        <p:sp>
          <p:nvSpPr>
            <p:cNvPr id="48" name="TextBox 47"/>
            <p:cNvSpPr txBox="1"/>
            <p:nvPr/>
          </p:nvSpPr>
          <p:spPr>
            <a:xfrm>
              <a:off x="6710519" y="3792764"/>
              <a:ext cx="1200647"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Fill in UI with calculated data</a:t>
              </a:r>
            </a:p>
          </p:txBody>
        </p:sp>
        <p:cxnSp>
          <p:nvCxnSpPr>
            <p:cNvPr id="49" name="Straight Connector 48"/>
            <p:cNvCxnSpPr/>
            <p:nvPr/>
          </p:nvCxnSpPr>
          <p:spPr>
            <a:xfrm>
              <a:off x="4596027"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0" name="Straight Connector 49"/>
            <p:cNvCxnSpPr/>
            <p:nvPr/>
          </p:nvCxnSpPr>
          <p:spPr>
            <a:xfrm>
              <a:off x="4785810"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1" name="Straight Connector 50"/>
            <p:cNvCxnSpPr/>
            <p:nvPr/>
          </p:nvCxnSpPr>
          <p:spPr>
            <a:xfrm>
              <a:off x="497559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52" name="Rectangle 51"/>
            <p:cNvSpPr/>
            <p:nvPr/>
          </p:nvSpPr>
          <p:spPr>
            <a:xfrm>
              <a:off x="3834756" y="313441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3" name="Straight Connector 52"/>
            <p:cNvCxnSpPr/>
            <p:nvPr/>
          </p:nvCxnSpPr>
          <p:spPr>
            <a:xfrm>
              <a:off x="3938057" y="2903579"/>
              <a:ext cx="0" cy="461665"/>
            </a:xfrm>
            <a:prstGeom prst="line">
              <a:avLst/>
            </a:prstGeom>
            <a:noFill/>
            <a:ln w="28575" cap="flat" cmpd="sng" algn="ctr">
              <a:solidFill>
                <a:srgbClr val="70AD47"/>
              </a:solidFill>
              <a:prstDash val="sysDot"/>
              <a:headEnd type="none" w="med" len="med"/>
              <a:tailEnd type="none" w="med" len="med"/>
            </a:ln>
            <a:effectLst/>
          </p:spPr>
        </p:cxnSp>
        <p:sp>
          <p:nvSpPr>
            <p:cNvPr id="54" name="Rectangle 53"/>
            <p:cNvSpPr/>
            <p:nvPr/>
          </p:nvSpPr>
          <p:spPr>
            <a:xfrm>
              <a:off x="5770596" y="3130308"/>
              <a:ext cx="1425724" cy="316265"/>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5" name="Straight Connector 54"/>
            <p:cNvCxnSpPr/>
            <p:nvPr/>
          </p:nvCxnSpPr>
          <p:spPr>
            <a:xfrm>
              <a:off x="5935159" y="2899477"/>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56" name="Straight Connector 55"/>
            <p:cNvCxnSpPr/>
            <p:nvPr/>
          </p:nvCxnSpPr>
          <p:spPr>
            <a:xfrm>
              <a:off x="4013317" y="3241981"/>
              <a:ext cx="1757279" cy="0"/>
            </a:xfrm>
            <a:prstGeom prst="line">
              <a:avLst/>
            </a:prstGeom>
            <a:noFill/>
            <a:ln w="28575" cap="flat" cmpd="sng" algn="ctr">
              <a:solidFill>
                <a:srgbClr val="A5A5A5"/>
              </a:solidFill>
              <a:prstDash val="solid"/>
              <a:headEnd type="none" w="med" len="med"/>
              <a:tailEnd type="none" w="med" len="med"/>
            </a:ln>
            <a:effectLst/>
          </p:spPr>
        </p:cxnSp>
        <p:cxnSp>
          <p:nvCxnSpPr>
            <p:cNvPr id="57" name="Straight Connector 56"/>
            <p:cNvCxnSpPr/>
            <p:nvPr/>
          </p:nvCxnSpPr>
          <p:spPr>
            <a:xfrm>
              <a:off x="7089913" y="2899475"/>
              <a:ext cx="0" cy="461665"/>
            </a:xfrm>
            <a:prstGeom prst="line">
              <a:avLst/>
            </a:prstGeom>
            <a:noFill/>
            <a:ln w="28575" cap="flat" cmpd="sng" algn="ctr">
              <a:solidFill>
                <a:srgbClr val="70AD47"/>
              </a:solidFill>
              <a:prstDash val="sysDot"/>
              <a:headEnd type="none" w="med" len="med"/>
              <a:tailEnd type="none" w="med" len="med"/>
            </a:ln>
            <a:effectLst/>
          </p:spPr>
        </p:cxnSp>
      </p:grpSp>
    </p:spTree>
    <p:extLst>
      <p:ext uri="{BB962C8B-B14F-4D97-AF65-F5344CB8AC3E}">
        <p14:creationId xmlns:p14="http://schemas.microsoft.com/office/powerpoint/2010/main" val="13993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Switching to the UI thread</a:t>
            </a:r>
          </a:p>
        </p:txBody>
      </p:sp>
      <p:sp>
        <p:nvSpPr>
          <p:cNvPr id="4" name="Rectangle 3"/>
          <p:cNvSpPr/>
          <p:nvPr/>
        </p:nvSpPr>
        <p:spPr>
          <a:xfrm>
            <a:off x="612742" y="1111248"/>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1" name="Rectangle 10"/>
          <p:cNvSpPr/>
          <p:nvPr/>
        </p:nvSpPr>
        <p:spPr>
          <a:xfrm>
            <a:off x="612742" y="2415725"/>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RunOnUIThread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6" name="Rectangle 15"/>
          <p:cNvSpPr/>
          <p:nvPr/>
        </p:nvSpPr>
        <p:spPr>
          <a:xfrm>
            <a:off x="612742" y="3783864"/>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2B8FAF"/>
                </a:solidFill>
                <a:latin typeface="Consolas" charset="0"/>
              </a:rPr>
              <a:t>Device</a:t>
            </a:r>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grpSp>
        <p:nvGrpSpPr>
          <p:cNvPr id="17" name="Group 16"/>
          <p:cNvGrpSpPr>
            <a:grpSpLocks noChangeAspect="1"/>
          </p:cNvGrpSpPr>
          <p:nvPr/>
        </p:nvGrpSpPr>
        <p:grpSpPr>
          <a:xfrm>
            <a:off x="7843928" y="3892584"/>
            <a:ext cx="926524" cy="822960"/>
            <a:chOff x="7620668" y="3905280"/>
            <a:chExt cx="1191195" cy="1058047"/>
          </a:xfrm>
        </p:grpSpPr>
        <p:sp>
          <p:nvSpPr>
            <p:cNvPr id="18" name="Rectangle 17"/>
            <p:cNvSpPr/>
            <p:nvPr/>
          </p:nvSpPr>
          <p:spPr>
            <a:xfrm>
              <a:off x="7909560" y="4096916"/>
              <a:ext cx="621697" cy="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68" y="3905280"/>
              <a:ext cx="1191195" cy="1058047"/>
            </a:xfrm>
            <a:prstGeom prst="rect">
              <a:avLst/>
            </a:prstGeom>
          </p:spPr>
        </p:pic>
      </p:gr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5"/>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28754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Modifying collections</a:t>
            </a:r>
          </a:p>
        </p:txBody>
      </p:sp>
      <p:sp>
        <p:nvSpPr>
          <p:cNvPr id="2" name="Content Placeholder 1"/>
          <p:cNvSpPr>
            <a:spLocks noGrp="1"/>
          </p:cNvSpPr>
          <p:nvPr>
            <p:ph idx="1"/>
          </p:nvPr>
        </p:nvSpPr>
        <p:spPr/>
        <p:txBody>
          <a:bodyPr/>
          <a:lstStyle/>
          <a:p>
            <a:pPr marL="0" indent="0">
              <a:buNone/>
            </a:pPr>
            <a:r>
              <a:rPr lang="en-US"/>
              <a:t>Changes to </a:t>
            </a:r>
            <a:r>
              <a:rPr lang="en-US" err="1">
                <a:latin typeface="Consolas" charset="0"/>
                <a:ea typeface="Consolas" charset="0"/>
                <a:cs typeface="Consolas" charset="0"/>
              </a:rPr>
              <a:t>ObservableCollection</a:t>
            </a:r>
            <a:r>
              <a:rPr lang="en-US">
                <a:latin typeface="Consolas" charset="0"/>
                <a:ea typeface="Consolas" charset="0"/>
                <a:cs typeface="Consolas" charset="0"/>
              </a:rPr>
              <a:t>&lt;T&gt;</a:t>
            </a:r>
            <a:r>
              <a:rPr lang="en-US"/>
              <a:t> must be done on the UI thread</a:t>
            </a:r>
          </a:p>
        </p:txBody>
      </p:sp>
      <p:sp>
        <p:nvSpPr>
          <p:cNvPr id="5" name="Rectangle 4"/>
          <p:cNvSpPr/>
          <p:nvPr/>
        </p:nvSpPr>
        <p:spPr>
          <a:xfrm>
            <a:off x="457200" y="2010822"/>
            <a:ext cx="8229600" cy="2308324"/>
          </a:xfrm>
          <a:prstGeom prst="rect">
            <a:avLst/>
          </a:prstGeom>
          <a:solidFill>
            <a:schemeClr val="bg1"/>
          </a:solidFill>
          <a:ln>
            <a:solidFill>
              <a:schemeClr val="bg2">
                <a:lumMod val="75000"/>
              </a:schemeClr>
            </a:solidFill>
            <a:prstDash val="solid"/>
          </a:ln>
        </p:spPr>
        <p:txBody>
          <a:bodyPr wrap="square">
            <a:spAutoFit/>
          </a:bodyPr>
          <a:lstStyle/>
          <a:p>
            <a:r>
              <a:rPr lang="en-US">
                <a:solidFill>
                  <a:srgbClr val="0000FF"/>
                </a:solidFill>
                <a:latin typeface="Consolas"/>
                <a:cs typeface="Consolas"/>
              </a:rPr>
              <a:t>void</a:t>
            </a:r>
            <a:r>
              <a:rPr lang="en-US">
                <a:latin typeface="Consolas"/>
                <a:cs typeface="Consolas"/>
              </a:rPr>
              <a:t> </a:t>
            </a:r>
            <a:r>
              <a:rPr lang="en-US" err="1">
                <a:latin typeface="Consolas"/>
                <a:cs typeface="Consolas"/>
              </a:rPr>
              <a:t>OnProcessWebServiceUpdates</a:t>
            </a:r>
            <a:r>
              <a:rPr lang="en-US">
                <a:latin typeface="Consolas"/>
                <a:cs typeface="Consolas"/>
              </a:rPr>
              <a:t>(</a:t>
            </a:r>
            <a:r>
              <a:rPr lang="en-US">
                <a:solidFill>
                  <a:srgbClr val="3B85BD"/>
                </a:solidFill>
                <a:latin typeface="Consolas"/>
                <a:cs typeface="Consolas"/>
              </a:rPr>
              <a:t>Person</a:t>
            </a:r>
            <a:r>
              <a:rPr lang="en-US">
                <a:latin typeface="Consolas"/>
                <a:cs typeface="Consolas"/>
              </a:rPr>
              <a:t>[] people)</a:t>
            </a:r>
          </a:p>
          <a:p>
            <a:r>
              <a:rPr lang="en-US">
                <a:latin typeface="Consolas"/>
                <a:cs typeface="Consolas"/>
              </a:rPr>
              <a:t>{</a:t>
            </a:r>
          </a:p>
          <a:p>
            <a:r>
              <a:rPr lang="en-US">
                <a:solidFill>
                  <a:srgbClr val="3B85BD"/>
                </a:solidFill>
                <a:latin typeface="Consolas"/>
                <a:cs typeface="Consolas"/>
              </a:rPr>
              <a:t>   </a:t>
            </a:r>
            <a:r>
              <a:rPr lang="en-US" err="1">
                <a:solidFill>
                  <a:srgbClr val="3B85BD"/>
                </a:solidFill>
                <a:latin typeface="Consolas"/>
                <a:cs typeface="Consolas"/>
              </a:rPr>
              <a:t>Device</a:t>
            </a:r>
            <a:r>
              <a:rPr lang="en-US" err="1">
                <a:latin typeface="Consolas"/>
                <a:cs typeface="Consolas"/>
              </a:rPr>
              <a:t>.BeginInvokeOnMainThread</a:t>
            </a:r>
            <a:r>
              <a:rPr lang="en-US">
                <a:latin typeface="Consolas"/>
                <a:cs typeface="Consolas"/>
              </a:rPr>
              <a:t>(() =&gt; { </a:t>
            </a:r>
          </a:p>
          <a:p>
            <a:r>
              <a:rPr lang="en-US">
                <a:latin typeface="Consolas"/>
                <a:cs typeface="Consolas"/>
              </a:rPr>
              <a:t>	   </a:t>
            </a:r>
            <a:r>
              <a:rPr lang="en-US" err="1">
                <a:solidFill>
                  <a:srgbClr val="0000FF"/>
                </a:solidFill>
                <a:latin typeface="Consolas"/>
                <a:cs typeface="Consolas"/>
              </a:rPr>
              <a:t>foreach</a:t>
            </a:r>
            <a:r>
              <a:rPr lang="en-US">
                <a:solidFill>
                  <a:srgbClr val="0000FF"/>
                </a:solidFill>
                <a:latin typeface="Consolas"/>
                <a:cs typeface="Consolas"/>
              </a:rPr>
              <a:t> </a:t>
            </a:r>
            <a:r>
              <a:rPr lang="en-US">
                <a:latin typeface="Consolas"/>
                <a:cs typeface="Consolas"/>
              </a:rPr>
              <a:t>(</a:t>
            </a:r>
            <a:r>
              <a:rPr lang="en-US" err="1">
                <a:solidFill>
                  <a:srgbClr val="0000FF"/>
                </a:solidFill>
                <a:latin typeface="Consolas"/>
                <a:cs typeface="Consolas"/>
              </a:rPr>
              <a:t>var</a:t>
            </a:r>
            <a:r>
              <a:rPr lang="en-US">
                <a:solidFill>
                  <a:srgbClr val="0000FF"/>
                </a:solidFill>
                <a:latin typeface="Consolas"/>
                <a:cs typeface="Consolas"/>
              </a:rPr>
              <a:t> </a:t>
            </a:r>
            <a:r>
              <a:rPr lang="en-US">
                <a:latin typeface="Consolas"/>
                <a:cs typeface="Consolas"/>
              </a:rPr>
              <a:t>person </a:t>
            </a:r>
            <a:r>
              <a:rPr lang="en-US">
                <a:solidFill>
                  <a:srgbClr val="0000FF"/>
                </a:solidFill>
                <a:latin typeface="Consolas"/>
                <a:cs typeface="Consolas"/>
              </a:rPr>
              <a:t>in</a:t>
            </a:r>
            <a:r>
              <a:rPr lang="en-US">
                <a:latin typeface="Consolas"/>
                <a:cs typeface="Consolas"/>
              </a:rPr>
              <a:t> people) {</a:t>
            </a:r>
          </a:p>
          <a:p>
            <a:r>
              <a:rPr lang="en-US">
                <a:latin typeface="Consolas"/>
                <a:cs typeface="Consolas"/>
              </a:rPr>
              <a:t>			</a:t>
            </a:r>
            <a:r>
              <a:rPr lang="en-US" err="1">
                <a:latin typeface="Consolas"/>
                <a:cs typeface="Consolas"/>
              </a:rPr>
              <a:t>Contacts.Add</a:t>
            </a:r>
            <a:r>
              <a:rPr lang="en-US">
                <a:latin typeface="Consolas"/>
                <a:cs typeface="Consolas"/>
              </a:rPr>
              <a:t>(person);</a:t>
            </a:r>
          </a:p>
          <a:p>
            <a:r>
              <a:rPr lang="en-US">
                <a:latin typeface="Consolas"/>
                <a:cs typeface="Consolas"/>
              </a:rPr>
              <a:t>       }</a:t>
            </a:r>
          </a:p>
          <a:p>
            <a:r>
              <a:rPr lang="en-US">
                <a:latin typeface="Consolas"/>
                <a:cs typeface="Consolas"/>
              </a:rPr>
              <a:t>   });</a:t>
            </a:r>
            <a:br>
              <a:rPr lang="en-US">
                <a:latin typeface="Consolas"/>
                <a:cs typeface="Consolas"/>
              </a:rPr>
            </a:br>
            <a:r>
              <a:rPr lang="en-US">
                <a:latin typeface="Consolas"/>
                <a:cs typeface="Consolas"/>
              </a:rPr>
              <a:t>}</a:t>
            </a:r>
          </a:p>
        </p:txBody>
      </p:sp>
      <p:sp>
        <p:nvSpPr>
          <p:cNvPr id="4" name="Rectangular Callout 3"/>
          <p:cNvSpPr/>
          <p:nvPr/>
        </p:nvSpPr>
        <p:spPr>
          <a:xfrm>
            <a:off x="6247236" y="2362225"/>
            <a:ext cx="2512855" cy="1447370"/>
          </a:xfrm>
          <a:prstGeom prst="wedgeRectCallout">
            <a:avLst>
              <a:gd name="adj1" fmla="val -70000"/>
              <a:gd name="adj2" fmla="val -223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Must make sure to </a:t>
            </a:r>
            <a:r>
              <a:rPr lang="en-US">
                <a:solidFill>
                  <a:srgbClr val="FFFF00"/>
                </a:solidFill>
                <a:latin typeface="Calibri Light" panose="020F0302020204030204" pitchFamily="34" charset="0"/>
                <a:cs typeface="Calibri Light" panose="020F0302020204030204" pitchFamily="34" charset="0"/>
              </a:rPr>
              <a:t>switch to the UI thread</a:t>
            </a:r>
            <a:r>
              <a:rPr lang="en-US">
                <a:latin typeface="Calibri Light" panose="020F0302020204030204" pitchFamily="34" charset="0"/>
                <a:cs typeface="Calibri Light" panose="020F0302020204030204" pitchFamily="34" charset="0"/>
              </a:rPr>
              <a:t> before altering the collection data</a:t>
            </a:r>
          </a:p>
        </p:txBody>
      </p:sp>
      <p:sp>
        <p:nvSpPr>
          <p:cNvPr id="6" name="Rectangle 5"/>
          <p:cNvSpPr/>
          <p:nvPr/>
        </p:nvSpPr>
        <p:spPr>
          <a:xfrm>
            <a:off x="866761" y="2599957"/>
            <a:ext cx="3845403" cy="269636"/>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853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err="1"/>
              <a:t>Awaitify-ing</a:t>
            </a:r>
            <a:r>
              <a:rPr lang="en-US" dirty="0"/>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TaskCompletionSource</a:t>
            </a:r>
            <a:r>
              <a:rPr lang="en-US">
                <a:latin typeface="Consolas" charset="0"/>
                <a:ea typeface="Consolas" charset="0"/>
                <a:cs typeface="Consolas" charset="0"/>
              </a:rPr>
              <a:t>&lt;T&gt; </a:t>
            </a:r>
            <a:r>
              <a:rPr lang="en-US"/>
              <a:t>can be used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34599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Coordinating multiple tasks</a:t>
            </a:r>
          </a:p>
        </p:txBody>
      </p:sp>
      <p:sp>
        <p:nvSpPr>
          <p:cNvPr id="5" name="Content Placeholder 4"/>
          <p:cNvSpPr>
            <a:spLocks noGrp="1"/>
          </p:cNvSpPr>
          <p:nvPr>
            <p:ph idx="1"/>
          </p:nvPr>
        </p:nvSpPr>
        <p:spPr>
          <a:xfrm>
            <a:off x="457199" y="1004242"/>
            <a:ext cx="8364071" cy="3299039"/>
          </a:xfrm>
        </p:spPr>
        <p:txBody>
          <a:bodyPr>
            <a:normAutofit/>
          </a:bodyPr>
          <a:lstStyle/>
          <a:p>
            <a:pPr marL="0" indent="0">
              <a:buNone/>
            </a:pPr>
            <a:r>
              <a:rPr lang="en-US"/>
              <a:t>Never forget that </a:t>
            </a:r>
            <a:r>
              <a:rPr lang="is-IS">
                <a:solidFill>
                  <a:srgbClr val="0432FF"/>
                </a:solidFill>
                <a:latin typeface="Consolas" charset="0"/>
              </a:rPr>
              <a:t>await</a:t>
            </a:r>
            <a:r>
              <a:rPr lang="en-US"/>
              <a:t> </a:t>
            </a:r>
            <a:r>
              <a:rPr lang="en-US" i="1"/>
              <a:t>coordinates activity</a:t>
            </a:r>
            <a:r>
              <a:rPr lang="en-US"/>
              <a:t> – it can inadvertently </a:t>
            </a:r>
            <a:r>
              <a:rPr lang="en-US" b="1"/>
              <a:t>reduce</a:t>
            </a:r>
            <a:r>
              <a:rPr lang="en-US"/>
              <a:t> parallelism in your code</a:t>
            </a:r>
          </a:p>
        </p:txBody>
      </p:sp>
      <p:sp>
        <p:nvSpPr>
          <p:cNvPr id="6" name="Rectangle 5"/>
          <p:cNvSpPr/>
          <p:nvPr/>
        </p:nvSpPr>
        <p:spPr>
          <a:xfrm>
            <a:off x="856660" y="2201244"/>
            <a:ext cx="7430679" cy="2031325"/>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 priceDelta = ..., priceUnited = ...;</a:t>
            </a:r>
          </a:p>
          <a:p>
            <a:r>
              <a:rPr lang="is-IS">
                <a:solidFill>
                  <a:srgbClr val="2B8FAF"/>
                </a:solidFill>
                <a:latin typeface="Consolas" charset="0"/>
              </a:rPr>
              <a:t>List</a:t>
            </a:r>
            <a:r>
              <a:rPr lang="is-IS">
                <a:solidFill>
                  <a:srgbClr val="000000"/>
                </a:solidFill>
                <a:latin typeface="Consolas" charset="0"/>
              </a:rPr>
              <a:t>&lt;</a:t>
            </a:r>
            <a:r>
              <a:rPr lang="is-IS">
                <a:solidFill>
                  <a:srgbClr val="2B8FAF"/>
                </a:solidFill>
                <a:latin typeface="Consolas" charset="0"/>
              </a:rPr>
              <a:t>Task</a:t>
            </a:r>
            <a:r>
              <a:rPr lang="is-IS">
                <a:solidFill>
                  <a:srgbClr val="000000"/>
                </a:solidFill>
                <a:latin typeface="Consolas" charset="0"/>
              </a:rPr>
              <a:t>&gt; runningTasks = { priceAA, priceDelta, ... };</a:t>
            </a:r>
          </a:p>
          <a:p>
            <a:endParaRPr lang="is-IS">
              <a:solidFill>
                <a:srgbClr val="000000"/>
              </a:solidFill>
              <a:latin typeface="Consolas" charset="0"/>
            </a:endParaRPr>
          </a:p>
          <a:p>
            <a:r>
              <a:rPr lang="en-US">
                <a:solidFill>
                  <a:srgbClr val="0432FF"/>
                </a:solidFill>
                <a:latin typeface="Consolas" charset="0"/>
              </a:rPr>
              <a:t>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p>
          <a:p>
            <a:r>
              <a:rPr lang="is-IS">
                <a:solidFill>
                  <a:srgbClr val="000000"/>
                </a:solidFill>
                <a:latin typeface="Consolas" charset="0"/>
              </a:rPr>
              <a:t>   </a:t>
            </a:r>
            <a:r>
              <a:rPr lang="is-IS">
                <a:solidFill>
                  <a:srgbClr val="0432FF"/>
                </a:solidFill>
                <a:latin typeface="Consolas" charset="0"/>
              </a:rPr>
              <a:t>await</a:t>
            </a:r>
            <a:r>
              <a:rPr lang="is-IS">
                <a:solidFill>
                  <a:srgbClr val="000000"/>
                </a:solidFill>
                <a:latin typeface="Consolas" charset="0"/>
              </a:rPr>
              <a:t> runningTasks[i];</a:t>
            </a:r>
          </a:p>
          <a:p>
            <a:r>
              <a:rPr lang="is-IS">
                <a:solidFill>
                  <a:srgbClr val="000000"/>
                </a:solidFill>
                <a:latin typeface="Consolas" charset="0"/>
              </a:rPr>
              <a:t>   ... </a:t>
            </a:r>
            <a:r>
              <a:rPr lang="is-IS">
                <a:solidFill>
                  <a:srgbClr val="4E8F00"/>
                </a:solidFill>
                <a:latin typeface="Consolas" charset="0"/>
              </a:rPr>
              <a:t>// Process results </a:t>
            </a:r>
          </a:p>
          <a:p>
            <a:r>
              <a:rPr lang="is-IS">
                <a:solidFill>
                  <a:srgbClr val="000000"/>
                </a:solidFill>
                <a:latin typeface="Consolas" charset="0"/>
              </a:rPr>
              <a:t>}</a:t>
            </a:r>
          </a:p>
        </p:txBody>
      </p:sp>
      <p:grpSp>
        <p:nvGrpSpPr>
          <p:cNvPr id="7" name="Group 6"/>
          <p:cNvGrpSpPr/>
          <p:nvPr/>
        </p:nvGrpSpPr>
        <p:grpSpPr>
          <a:xfrm>
            <a:off x="6238538" y="3505151"/>
            <a:ext cx="2862532" cy="1185558"/>
            <a:chOff x="6456324" y="3586461"/>
            <a:chExt cx="2590873" cy="1185558"/>
          </a:xfrm>
        </p:grpSpPr>
        <p:sp>
          <p:nvSpPr>
            <p:cNvPr id="8" name="TextBox 7"/>
            <p:cNvSpPr txBox="1"/>
            <p:nvPr/>
          </p:nvSpPr>
          <p:spPr>
            <a:xfrm>
              <a:off x="6456324" y="3829879"/>
              <a:ext cx="2230476" cy="94214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What's the problem</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with this code?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737" y="3586461"/>
              <a:ext cx="1111460" cy="1185558"/>
            </a:xfrm>
            <a:prstGeom prst="rect">
              <a:avLst/>
            </a:prstGeom>
          </p:spPr>
        </p:pic>
      </p:grpSp>
    </p:spTree>
    <p:extLst>
      <p:ext uri="{BB962C8B-B14F-4D97-AF65-F5344CB8AC3E}">
        <p14:creationId xmlns:p14="http://schemas.microsoft.com/office/powerpoint/2010/main" val="35026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Coordinating multiple tasks</a:t>
            </a:r>
          </a:p>
        </p:txBody>
      </p:sp>
      <p:sp>
        <p:nvSpPr>
          <p:cNvPr id="2" name="Content Placeholder 1"/>
          <p:cNvSpPr>
            <a:spLocks noGrp="1"/>
          </p:cNvSpPr>
          <p:nvPr>
            <p:ph idx="1"/>
          </p:nvPr>
        </p:nvSpPr>
        <p:spPr>
          <a:xfrm>
            <a:off x="457200" y="876921"/>
            <a:ext cx="8471647" cy="3299039"/>
          </a:xfrm>
        </p:spPr>
        <p:txBody>
          <a:bodyPr>
            <a:normAutofit/>
          </a:bodyPr>
          <a:lstStyle/>
          <a:p>
            <a:pPr marL="0" indent="0">
              <a:buNone/>
            </a:pPr>
            <a:r>
              <a:rPr lang="en-US"/>
              <a:t>Better to start multiple related tasks to get data and then efficiently wait for </a:t>
            </a:r>
            <a:r>
              <a:rPr lang="en-US" u="sng"/>
              <a:t>all of them</a:t>
            </a:r>
            <a:r>
              <a:rPr lang="en-US"/>
              <a:t> to be finished before processing the results</a:t>
            </a:r>
          </a:p>
        </p:txBody>
      </p:sp>
      <p:sp>
        <p:nvSpPr>
          <p:cNvPr id="4" name="Rectangle 3"/>
          <p:cNvSpPr/>
          <p:nvPr/>
        </p:nvSpPr>
        <p:spPr>
          <a:xfrm>
            <a:off x="856660" y="2108479"/>
            <a:ext cx="7430679" cy="2585323"/>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a:t>
            </a:r>
          </a:p>
          <a:p>
            <a:r>
              <a:rPr lang="is-IS">
                <a:solidFill>
                  <a:srgbClr val="2B8FAF"/>
                </a:solidFill>
                <a:latin typeface="Consolas" charset="0"/>
              </a:rPr>
              <a:t>Task</a:t>
            </a:r>
            <a:r>
              <a:rPr lang="is-IS">
                <a:solidFill>
                  <a:srgbClr val="000000"/>
                </a:solidFill>
                <a:latin typeface="Consolas" charset="0"/>
              </a:rPr>
              <a:t> priceDelta = ...;</a:t>
            </a:r>
          </a:p>
          <a:p>
            <a:r>
              <a:rPr lang="is-IS">
                <a:solidFill>
                  <a:srgbClr val="2B8FAF"/>
                </a:solidFill>
                <a:latin typeface="Consolas" charset="0"/>
              </a:rPr>
              <a:t>Task</a:t>
            </a:r>
            <a:r>
              <a:rPr lang="is-IS">
                <a:solidFill>
                  <a:srgbClr val="000000"/>
                </a:solidFill>
                <a:latin typeface="Consolas" charset="0"/>
              </a:rPr>
              <a:t> priceUnited = ...;</a:t>
            </a:r>
          </a:p>
          <a:p>
            <a:endParaRPr lang="is-IS">
              <a:solidFill>
                <a:srgbClr val="000000"/>
              </a:solidFill>
              <a:latin typeface="Consolas" charset="0"/>
            </a:endParaRPr>
          </a:p>
          <a:p>
            <a:r>
              <a:rPr lang="is-IS">
                <a:solidFill>
                  <a:srgbClr val="4E8F00"/>
                </a:solidFill>
                <a:latin typeface="Consolas" charset="0"/>
              </a:rPr>
              <a:t>// Wait for all prices to be available before updating UI</a:t>
            </a:r>
          </a:p>
          <a:p>
            <a:r>
              <a:rPr lang="en-US">
                <a:solidFill>
                  <a:srgbClr val="0000FF"/>
                </a:solidFill>
                <a:latin typeface="Consolas" charset="0"/>
              </a:rPr>
              <a:t>await</a:t>
            </a:r>
            <a:r>
              <a:rPr lang="is-IS">
                <a:solidFill>
                  <a:srgbClr val="2B8FAF"/>
                </a:solidFill>
                <a:latin typeface="Consolas" charset="0"/>
              </a:rPr>
              <a:t> Task</a:t>
            </a:r>
            <a:r>
              <a:rPr lang="is-IS">
                <a:solidFill>
                  <a:srgbClr val="000000"/>
                </a:solidFill>
                <a:latin typeface="Consolas" charset="0"/>
              </a:rPr>
              <a:t>.WhenAll(priceAA, priceDelta, priceUnited);</a:t>
            </a:r>
          </a:p>
          <a:p>
            <a:endParaRPr lang="is-IS">
              <a:solidFill>
                <a:schemeClr val="accent3">
                  <a:lumMod val="50000"/>
                </a:schemeClr>
              </a:solidFill>
              <a:latin typeface="Consolas" charset="0"/>
            </a:endParaRPr>
          </a:p>
          <a:p>
            <a:r>
              <a:rPr lang="is-IS">
                <a:solidFill>
                  <a:srgbClr val="4E8F00"/>
                </a:solidFill>
                <a:latin typeface="Consolas" charset="0"/>
              </a:rPr>
              <a:t>// All tasks are complete, display results to user</a:t>
            </a:r>
          </a:p>
          <a:p>
            <a:r>
              <a:rPr lang="is-IS">
                <a:latin typeface="Consolas" charset="0"/>
              </a:rPr>
              <a:t>...</a:t>
            </a:r>
            <a:endParaRPr lang="en-US">
              <a:latin typeface="Consolas" charset="0"/>
            </a:endParaRPr>
          </a:p>
        </p:txBody>
      </p:sp>
      <p:sp>
        <p:nvSpPr>
          <p:cNvPr id="5" name="Rectangular Callout 4"/>
          <p:cNvSpPr/>
          <p:nvPr/>
        </p:nvSpPr>
        <p:spPr>
          <a:xfrm>
            <a:off x="3107680" y="3881403"/>
            <a:ext cx="3101287" cy="1144600"/>
          </a:xfrm>
          <a:prstGeom prst="wedgeRectCallout">
            <a:avLst>
              <a:gd name="adj1" fmla="val -58451"/>
              <a:gd name="adj2" fmla="val -5772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rgbClr val="FFFF00"/>
                </a:solidFill>
                <a:latin typeface="Calibri Light" panose="020F0302020204030204" pitchFamily="34" charset="0"/>
                <a:ea typeface="Segoe UI Light" charset="0"/>
                <a:cs typeface="Calibri Light" panose="020F0302020204030204" pitchFamily="34" charset="0"/>
              </a:rPr>
              <a:t>WhenAll</a:t>
            </a:r>
            <a:r>
              <a:rPr lang="en-US">
                <a:solidFill>
                  <a:srgbClr val="FFFF00"/>
                </a:solidFill>
                <a:latin typeface="Calibri Light" panose="020F0302020204030204" pitchFamily="34" charset="0"/>
                <a:ea typeface="Segoe UI Light" charset="0"/>
                <a:cs typeface="Calibri Light" panose="020F0302020204030204" pitchFamily="34" charset="0"/>
              </a:rPr>
              <a:t> </a:t>
            </a:r>
            <a:r>
              <a:rPr lang="en-US">
                <a:latin typeface="Calibri Light" panose="020F0302020204030204" pitchFamily="34" charset="0"/>
                <a:ea typeface="Segoe UI Light" charset="0"/>
                <a:cs typeface="Calibri Light" panose="020F0302020204030204" pitchFamily="34" charset="0"/>
              </a:rPr>
              <a:t>returns a new </a:t>
            </a:r>
            <a:r>
              <a:rPr lang="en-US">
                <a:latin typeface="Calibri Light" panose="020F0302020204030204" pitchFamily="34" charset="0"/>
                <a:ea typeface="Consolas" charset="0"/>
                <a:cs typeface="Calibri Light" panose="020F0302020204030204" pitchFamily="34" charset="0"/>
              </a:rPr>
              <a:t>Task,</a:t>
            </a:r>
            <a:r>
              <a:rPr lang="en-US">
                <a:latin typeface="Calibri Light" panose="020F0302020204030204" pitchFamily="34" charset="0"/>
                <a:ea typeface="Segoe UI Light" charset="0"/>
                <a:cs typeface="Calibri Light" panose="020F0302020204030204" pitchFamily="34" charset="0"/>
              </a:rPr>
              <a:t> which completes when all the passed tasks are finished</a:t>
            </a:r>
          </a:p>
        </p:txBody>
      </p:sp>
    </p:spTree>
    <p:extLst>
      <p:ext uri="{BB962C8B-B14F-4D97-AF65-F5344CB8AC3E}">
        <p14:creationId xmlns:p14="http://schemas.microsoft.com/office/powerpoint/2010/main" val="2084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200" y="970630"/>
            <a:ext cx="8229600" cy="3299039"/>
          </a:xfrm>
        </p:spPr>
        <p:txBody>
          <a:bodyPr>
            <a:normAutofit/>
          </a:bodyPr>
          <a:lstStyle/>
          <a:p>
            <a:pPr marL="0" indent="0">
              <a:buNone/>
            </a:pPr>
            <a:r>
              <a:rPr lang="en-US"/>
              <a:t>Sometimes returning results can be processed as soon as the task is complete – independent of the other tasks we are waiting on</a:t>
            </a:r>
          </a:p>
        </p:txBody>
      </p:sp>
      <p:grpSp>
        <p:nvGrpSpPr>
          <p:cNvPr id="105" name="Group 104"/>
          <p:cNvGrpSpPr/>
          <p:nvPr/>
        </p:nvGrpSpPr>
        <p:grpSpPr>
          <a:xfrm>
            <a:off x="885477" y="2172308"/>
            <a:ext cx="7334708" cy="2379942"/>
            <a:chOff x="999374" y="2514054"/>
            <a:chExt cx="7334708" cy="2379942"/>
          </a:xfrm>
        </p:grpSpPr>
        <p:grpSp>
          <p:nvGrpSpPr>
            <p:cNvPr id="106" name="Group 105"/>
            <p:cNvGrpSpPr/>
            <p:nvPr/>
          </p:nvGrpSpPr>
          <p:grpSpPr>
            <a:xfrm>
              <a:off x="999374" y="2679038"/>
              <a:ext cx="5321720" cy="2214958"/>
              <a:chOff x="1426150" y="2612675"/>
              <a:chExt cx="5321720" cy="2214958"/>
            </a:xfrm>
          </p:grpSpPr>
          <p:grpSp>
            <p:nvGrpSpPr>
              <p:cNvPr id="113" name="Group 112"/>
              <p:cNvGrpSpPr/>
              <p:nvPr/>
            </p:nvGrpSpPr>
            <p:grpSpPr>
              <a:xfrm>
                <a:off x="1426150" y="2998020"/>
                <a:ext cx="5321720" cy="1829613"/>
                <a:chOff x="1426150" y="2998020"/>
                <a:chExt cx="5321720" cy="1829613"/>
              </a:xfrm>
            </p:grpSpPr>
            <p:sp>
              <p:nvSpPr>
                <p:cNvPr id="115" name="TextBox 114"/>
                <p:cNvSpPr txBox="1"/>
                <p:nvPr/>
              </p:nvSpPr>
              <p:spPr>
                <a:xfrm>
                  <a:off x="1426150" y="3109692"/>
                  <a:ext cx="63468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116" name="Straight Arrow Connector 115"/>
                <p:cNvCxnSpPr>
                  <a:stCxn id="112" idx="3"/>
                </p:cNvCxnSpPr>
                <p:nvPr/>
              </p:nvCxnSpPr>
              <p:spPr>
                <a:xfrm flipV="1">
                  <a:off x="2060836" y="3338348"/>
                  <a:ext cx="4034601" cy="2177"/>
                </a:xfrm>
                <a:prstGeom prst="straightConnector1">
                  <a:avLst/>
                </a:prstGeom>
                <a:noFill/>
                <a:ln w="28575" cap="flat" cmpd="sng" algn="ctr">
                  <a:solidFill>
                    <a:srgbClr val="FFC000"/>
                  </a:solidFill>
                  <a:prstDash val="solid"/>
                  <a:headEnd type="none" w="med" len="med"/>
                  <a:tailEnd type="none" w="med" len="med"/>
                </a:ln>
                <a:effectLst/>
              </p:spPr>
            </p:cxnSp>
            <p:cxnSp>
              <p:nvCxnSpPr>
                <p:cNvPr id="117" name="Straight Connector 116"/>
                <p:cNvCxnSpPr/>
                <p:nvPr/>
              </p:nvCxnSpPr>
              <p:spPr>
                <a:xfrm>
                  <a:off x="2541204" y="3340524"/>
                  <a:ext cx="0" cy="564294"/>
                </a:xfrm>
                <a:prstGeom prst="line">
                  <a:avLst/>
                </a:prstGeom>
                <a:noFill/>
                <a:ln w="28575" cap="flat" cmpd="sng" algn="ctr">
                  <a:solidFill>
                    <a:srgbClr val="FFC000"/>
                  </a:solidFill>
                  <a:prstDash val="solid"/>
                  <a:headEnd type="oval" w="med" len="med"/>
                  <a:tailEnd type="none" w="med" len="med"/>
                </a:ln>
                <a:effectLst/>
              </p:spPr>
            </p:cxnSp>
            <p:sp>
              <p:nvSpPr>
                <p:cNvPr id="118" name="TextBox 117"/>
                <p:cNvSpPr txBox="1"/>
                <p:nvPr/>
              </p:nvSpPr>
              <p:spPr>
                <a:xfrm>
                  <a:off x="1940922" y="3897235"/>
                  <a:ext cx="113683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GetFlights</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119" name="Straight Connector 118"/>
                <p:cNvCxnSpPr/>
                <p:nvPr/>
              </p:nvCxnSpPr>
              <p:spPr>
                <a:xfrm>
                  <a:off x="3198676" y="3338345"/>
                  <a:ext cx="0" cy="974698"/>
                </a:xfrm>
                <a:prstGeom prst="line">
                  <a:avLst/>
                </a:prstGeom>
                <a:noFill/>
                <a:ln w="28575" cap="flat" cmpd="sng" algn="ctr">
                  <a:solidFill>
                    <a:srgbClr val="FFC000"/>
                  </a:solidFill>
                  <a:prstDash val="solid"/>
                  <a:headEnd type="oval" w="med" len="med"/>
                  <a:tailEnd type="none" w="med" len="med"/>
                </a:ln>
                <a:effectLst/>
              </p:spPr>
            </p:cxnSp>
            <p:sp>
              <p:nvSpPr>
                <p:cNvPr id="120" name="Rectangle 119"/>
                <p:cNvSpPr/>
                <p:nvPr/>
              </p:nvSpPr>
              <p:spPr>
                <a:xfrm>
                  <a:off x="2541204" y="4304413"/>
                  <a:ext cx="127791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p:txBody>
            </p:sp>
            <p:cxnSp>
              <p:nvCxnSpPr>
                <p:cNvPr id="121" name="Straight Arrow Connector 120"/>
                <p:cNvCxnSpPr/>
                <p:nvPr/>
              </p:nvCxnSpPr>
              <p:spPr>
                <a:xfrm>
                  <a:off x="4382475" y="2998020"/>
                  <a:ext cx="1618384" cy="1"/>
                </a:xfrm>
                <a:prstGeom prst="straightConnector1">
                  <a:avLst/>
                </a:prstGeom>
                <a:noFill/>
                <a:ln w="28575" cap="flat" cmpd="sng" algn="ctr">
                  <a:solidFill>
                    <a:srgbClr val="5B9BD5"/>
                  </a:solidFill>
                  <a:prstDash val="solid"/>
                  <a:headEnd type="none" w="med" len="med"/>
                  <a:tailEnd type="arrow" w="med" len="med"/>
                </a:ln>
                <a:effectLst/>
              </p:spPr>
            </p:cxnSp>
            <p:sp>
              <p:nvSpPr>
                <p:cNvPr id="122" name="Rectangle 121"/>
                <p:cNvSpPr/>
                <p:nvPr/>
              </p:nvSpPr>
              <p:spPr>
                <a:xfrm>
                  <a:off x="3905753" y="3242559"/>
                  <a:ext cx="199872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sp>
              <p:nvSpPr>
                <p:cNvPr id="123" name="Rectangle 122"/>
                <p:cNvSpPr/>
                <p:nvPr/>
              </p:nvSpPr>
              <p:spPr>
                <a:xfrm>
                  <a:off x="5815194" y="322885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124" name="Straight Connector 123"/>
                <p:cNvCxnSpPr/>
                <p:nvPr/>
              </p:nvCxnSpPr>
              <p:spPr>
                <a:xfrm>
                  <a:off x="5979757" y="2998020"/>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125" name="Straight Arrow Connector 124"/>
                <p:cNvCxnSpPr/>
                <p:nvPr/>
              </p:nvCxnSpPr>
              <p:spPr>
                <a:xfrm flipV="1">
                  <a:off x="6095437" y="3338345"/>
                  <a:ext cx="652433" cy="1"/>
                </a:xfrm>
                <a:prstGeom prst="straightConnector1">
                  <a:avLst/>
                </a:prstGeom>
                <a:noFill/>
                <a:ln w="28575" cap="flat" cmpd="sng" algn="ctr">
                  <a:solidFill>
                    <a:srgbClr val="FFC000"/>
                  </a:solidFill>
                  <a:prstDash val="solid"/>
                  <a:headEnd type="none" w="med" len="med"/>
                  <a:tailEnd type="arrow" w="med" len="med"/>
                </a:ln>
                <a:effectLst/>
              </p:spPr>
            </p:cxnSp>
          </p:grpSp>
          <p:cxnSp>
            <p:nvCxnSpPr>
              <p:cNvPr id="114" name="Straight Arrow Connector 113"/>
              <p:cNvCxnSpPr/>
              <p:nvPr/>
            </p:nvCxnSpPr>
            <p:spPr>
              <a:xfrm flipV="1">
                <a:off x="3991214" y="2612675"/>
                <a:ext cx="782522" cy="1"/>
              </a:xfrm>
              <a:prstGeom prst="straightConnector1">
                <a:avLst/>
              </a:prstGeom>
              <a:noFill/>
              <a:ln w="28575" cap="flat" cmpd="sng" algn="ctr">
                <a:solidFill>
                  <a:srgbClr val="5B9BD5"/>
                </a:solidFill>
                <a:prstDash val="solid"/>
                <a:headEnd type="none" w="med" len="med"/>
                <a:tailEnd type="arrow" w="med" len="med"/>
              </a:ln>
              <a:effectLst/>
            </p:spPr>
          </p:cxnSp>
        </p:grpSp>
        <p:cxnSp>
          <p:nvCxnSpPr>
            <p:cNvPr id="107" name="Straight Connector 106"/>
            <p:cNvCxnSpPr/>
            <p:nvPr/>
          </p:nvCxnSpPr>
          <p:spPr>
            <a:xfrm>
              <a:off x="3418848" y="3411932"/>
              <a:ext cx="0" cy="564294"/>
            </a:xfrm>
            <a:prstGeom prst="line">
              <a:avLst/>
            </a:prstGeom>
            <a:noFill/>
            <a:ln w="28575" cap="flat" cmpd="sng" algn="ctr">
              <a:solidFill>
                <a:srgbClr val="FFC000"/>
              </a:solidFill>
              <a:prstDash val="solid"/>
              <a:headEnd type="oval" w="med" len="med"/>
              <a:tailEnd type="none" w="med" len="med"/>
            </a:ln>
            <a:effectLst/>
          </p:spPr>
        </p:cxnSp>
        <p:sp>
          <p:nvSpPr>
            <p:cNvPr id="108" name="TextBox 107"/>
            <p:cNvSpPr txBox="1"/>
            <p:nvPr/>
          </p:nvSpPr>
          <p:spPr>
            <a:xfrm>
              <a:off x="2818566" y="3968643"/>
              <a:ext cx="1395283"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Task.WhenAll</a:t>
              </a: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09" name="TextBox 108"/>
            <p:cNvSpPr txBox="1"/>
            <p:nvPr/>
          </p:nvSpPr>
          <p:spPr>
            <a:xfrm>
              <a:off x="2722859" y="2514054"/>
              <a:ext cx="8189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PriceAA</a:t>
              </a:r>
              <a:endPar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10" name="TextBox 109"/>
            <p:cNvSpPr txBox="1"/>
            <p:nvPr/>
          </p:nvSpPr>
          <p:spPr>
            <a:xfrm>
              <a:off x="2901897" y="2929290"/>
              <a:ext cx="1061736"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PriceDelta</a:t>
              </a:r>
            </a:p>
          </p:txBody>
        </p:sp>
        <p:cxnSp>
          <p:nvCxnSpPr>
            <p:cNvPr id="111" name="Straight Connector 110"/>
            <p:cNvCxnSpPr/>
            <p:nvPr/>
          </p:nvCxnSpPr>
          <p:spPr>
            <a:xfrm>
              <a:off x="4346960" y="2679038"/>
              <a:ext cx="0" cy="847010"/>
            </a:xfrm>
            <a:prstGeom prst="line">
              <a:avLst/>
            </a:prstGeom>
            <a:noFill/>
            <a:ln w="28575" cap="flat" cmpd="sng" algn="ctr">
              <a:solidFill>
                <a:srgbClr val="70AD47"/>
              </a:solidFill>
              <a:prstDash val="sysDot"/>
              <a:headEnd type="none" w="med" len="med"/>
              <a:tailEnd type="none" w="med" len="med"/>
            </a:ln>
            <a:effectLst/>
          </p:spPr>
        </p:cxnSp>
        <p:sp>
          <p:nvSpPr>
            <p:cNvPr id="112" name="TextBox 111"/>
            <p:cNvSpPr txBox="1"/>
            <p:nvPr/>
          </p:nvSpPr>
          <p:spPr>
            <a:xfrm>
              <a:off x="5577466" y="3447209"/>
              <a:ext cx="275661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Do we need </a:t>
              </a:r>
              <a:r>
                <a:rPr kumimoji="0" lang="en-US" sz="1200" b="1" i="1" u="none" strike="noStrike" kern="0" cap="none" spc="0" normalizeH="0" baseline="0" noProof="0">
                  <a:ln>
                    <a:noFill/>
                  </a:ln>
                  <a:solidFill>
                    <a:srgbClr val="FF0000"/>
                  </a:solidFill>
                  <a:effectLst/>
                  <a:uLnTx/>
                  <a:uFillTx/>
                  <a:latin typeface="Segoe UI Light"/>
                  <a:ea typeface="ＭＳ Ｐゴシック" charset="0"/>
                  <a:cs typeface="Segoe UI Light"/>
                </a:rPr>
                <a:t>both</a:t>
              </a: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 to be finished to process the first one?</a:t>
              </a:r>
            </a:p>
          </p:txBody>
        </p:sp>
      </p:grpSp>
    </p:spTree>
    <p:extLst>
      <p:ext uri="{BB962C8B-B14F-4D97-AF65-F5344CB8AC3E}">
        <p14:creationId xmlns:p14="http://schemas.microsoft.com/office/powerpoint/2010/main" val="28285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a:t>Why asynchronous programming?</a:t>
            </a:r>
          </a:p>
        </p:txBody>
      </p:sp>
      <p:sp>
        <p:nvSpPr>
          <p:cNvPr id="7" name="Content Placeholder 6"/>
          <p:cNvSpPr>
            <a:spLocks noGrp="1"/>
          </p:cNvSpPr>
          <p:nvPr>
            <p:ph idx="1"/>
          </p:nvPr>
        </p:nvSpPr>
        <p:spPr/>
        <p:txBody>
          <a:bodyPr>
            <a:normAutofit/>
          </a:bodyPr>
          <a:lstStyle/>
          <a:p>
            <a:pPr marL="0" indent="0">
              <a:buNone/>
            </a:pPr>
            <a:r>
              <a:rPr lang="en-US"/>
              <a:t>Asynchronous programming allows our mobile apps to continue to respond to user interaction while doing something else</a:t>
            </a:r>
          </a:p>
        </p:txBody>
      </p:sp>
      <p:grpSp>
        <p:nvGrpSpPr>
          <p:cNvPr id="12" name="Group 11"/>
          <p:cNvGrpSpPr/>
          <p:nvPr/>
        </p:nvGrpSpPr>
        <p:grpSpPr>
          <a:xfrm>
            <a:off x="910739" y="2176895"/>
            <a:ext cx="2126166" cy="1991912"/>
            <a:chOff x="538975" y="2343151"/>
            <a:chExt cx="2126166" cy="1991912"/>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268" y="2343151"/>
              <a:ext cx="1345581" cy="1345581"/>
            </a:xfrm>
            <a:prstGeom prst="rect">
              <a:avLst/>
            </a:prstGeom>
          </p:spPr>
        </p:pic>
        <p:sp>
          <p:nvSpPr>
            <p:cNvPr id="4" name="TextBox 3"/>
            <p:cNvSpPr txBox="1"/>
            <p:nvPr/>
          </p:nvSpPr>
          <p:spPr>
            <a:xfrm>
              <a:off x="538975" y="3688732"/>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Reading or writing to a database or file</a:t>
              </a:r>
            </a:p>
          </p:txBody>
        </p:sp>
      </p:grpSp>
      <p:grpSp>
        <p:nvGrpSpPr>
          <p:cNvPr id="13" name="Group 12"/>
          <p:cNvGrpSpPr/>
          <p:nvPr/>
        </p:nvGrpSpPr>
        <p:grpSpPr>
          <a:xfrm>
            <a:off x="3499680" y="2176895"/>
            <a:ext cx="2126166" cy="1991913"/>
            <a:chOff x="2746917" y="2343149"/>
            <a:chExt cx="2126166" cy="1991913"/>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7210" y="2343149"/>
              <a:ext cx="1345581" cy="1345581"/>
            </a:xfrm>
            <a:prstGeom prst="rect">
              <a:avLst/>
            </a:prstGeom>
          </p:spPr>
        </p:pic>
        <p:sp>
          <p:nvSpPr>
            <p:cNvPr id="10" name="TextBox 9"/>
            <p:cNvSpPr txBox="1"/>
            <p:nvPr/>
          </p:nvSpPr>
          <p:spPr>
            <a:xfrm>
              <a:off x="2746917" y="368873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Accessing a web service</a:t>
              </a:r>
            </a:p>
          </p:txBody>
        </p:sp>
      </p:grpSp>
      <p:grpSp>
        <p:nvGrpSpPr>
          <p:cNvPr id="14" name="Group 13"/>
          <p:cNvGrpSpPr/>
          <p:nvPr/>
        </p:nvGrpSpPr>
        <p:grpSpPr>
          <a:xfrm>
            <a:off x="6088621" y="2113704"/>
            <a:ext cx="2126166" cy="2055103"/>
            <a:chOff x="4954858" y="2343149"/>
            <a:chExt cx="2126166" cy="2055103"/>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45151" y="2343149"/>
              <a:ext cx="1345581" cy="1345581"/>
            </a:xfrm>
            <a:prstGeom prst="rect">
              <a:avLst/>
            </a:prstGeom>
          </p:spPr>
        </p:pic>
        <p:sp>
          <p:nvSpPr>
            <p:cNvPr id="11" name="TextBox 10"/>
            <p:cNvSpPr txBox="1"/>
            <p:nvPr/>
          </p:nvSpPr>
          <p:spPr>
            <a:xfrm>
              <a:off x="4954858" y="375192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Performing data processing</a:t>
              </a:r>
            </a:p>
          </p:txBody>
        </p:sp>
      </p:grpSp>
    </p:spTree>
    <p:extLst>
      <p:ext uri="{BB962C8B-B14F-4D97-AF65-F5344CB8AC3E}">
        <p14:creationId xmlns:p14="http://schemas.microsoft.com/office/powerpoint/2010/main" val="8299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199" y="1004242"/>
            <a:ext cx="8519459" cy="3299039"/>
          </a:xfrm>
        </p:spPr>
        <p:txBody>
          <a:bodyPr>
            <a:normAutofit/>
          </a:bodyPr>
          <a:lstStyle/>
          <a:p>
            <a:pPr marL="0" indent="0">
              <a:buNone/>
            </a:pPr>
            <a:r>
              <a:rPr lang="en-US" sz="2200" err="1">
                <a:latin typeface="Consolas" charset="0"/>
                <a:ea typeface="Consolas" charset="0"/>
                <a:cs typeface="Consolas" charset="0"/>
              </a:rPr>
              <a:t>Task.WhenAny</a:t>
            </a:r>
            <a:r>
              <a:rPr lang="en-US" sz="2200"/>
              <a:t> will return control when the </a:t>
            </a:r>
            <a:r>
              <a:rPr lang="en-US" sz="2200" i="1"/>
              <a:t>first</a:t>
            </a:r>
            <a:r>
              <a:rPr lang="en-US" sz="2200"/>
              <a:t> task is done – use a loop to continue processing the results in the order they are finished</a:t>
            </a:r>
          </a:p>
        </p:txBody>
      </p:sp>
      <p:sp>
        <p:nvSpPr>
          <p:cNvPr id="4" name="Rectangle 3"/>
          <p:cNvSpPr/>
          <p:nvPr/>
        </p:nvSpPr>
        <p:spPr>
          <a:xfrm>
            <a:off x="856660" y="2043826"/>
            <a:ext cx="7430679" cy="2585323"/>
          </a:xfrm>
          <a:prstGeom prst="rect">
            <a:avLst/>
          </a:prstGeom>
          <a:solidFill>
            <a:schemeClr val="bg1"/>
          </a:solidFill>
          <a:ln>
            <a:solidFill>
              <a:schemeClr val="bg2">
                <a:lumMod val="90000"/>
              </a:schemeClr>
            </a:solidFill>
          </a:ln>
        </p:spPr>
        <p:txBody>
          <a:bodyPr wrap="square">
            <a:spAutoFit/>
          </a:bodyPr>
          <a:lstStyle/>
          <a:p>
            <a:r>
              <a:rPr lang="pl-PL">
                <a:solidFill>
                  <a:srgbClr val="2B8FAF"/>
                </a:solidFill>
                <a:latin typeface="Consolas" charset="0"/>
              </a:rPr>
              <a:t>List</a:t>
            </a:r>
            <a:r>
              <a:rPr lang="pl-PL">
                <a:solidFill>
                  <a:srgbClr val="000000"/>
                </a:solidFill>
                <a:latin typeface="Consolas" charset="0"/>
              </a:rPr>
              <a:t>&lt;</a:t>
            </a:r>
            <a:r>
              <a:rPr lang="pl-PL" err="1">
                <a:solidFill>
                  <a:srgbClr val="2B8FAF"/>
                </a:solidFill>
                <a:latin typeface="Consolas" charset="0"/>
              </a:rPr>
              <a:t>Task</a:t>
            </a:r>
            <a:r>
              <a:rPr lang="pl-PL">
                <a:solidFill>
                  <a:srgbClr val="000000"/>
                </a:solidFill>
                <a:latin typeface="Consolas" charset="0"/>
              </a:rPr>
              <a:t>&gt; </a:t>
            </a:r>
            <a:r>
              <a:rPr lang="pl-PL" err="1">
                <a:solidFill>
                  <a:srgbClr val="000000"/>
                </a:solidFill>
                <a:latin typeface="Consolas" charset="0"/>
              </a:rPr>
              <a:t>runningTasks</a:t>
            </a:r>
            <a:r>
              <a:rPr lang="pl-PL">
                <a:solidFill>
                  <a:srgbClr val="000000"/>
                </a:solidFill>
                <a:latin typeface="Consolas" charset="0"/>
              </a:rPr>
              <a:t> = </a:t>
            </a:r>
            <a:r>
              <a:rPr lang="is-IS">
                <a:solidFill>
                  <a:srgbClr val="000000"/>
                </a:solidFill>
                <a:latin typeface="Consolas" charset="0"/>
              </a:rPr>
              <a:t>...;</a:t>
            </a:r>
            <a:br>
              <a:rPr lang="pl-PL">
                <a:latin typeface="Consolas" charset="0"/>
              </a:rPr>
            </a:br>
            <a:r>
              <a:rPr lang="pl-PL" err="1">
                <a:solidFill>
                  <a:srgbClr val="0000FF"/>
                </a:solidFill>
                <a:latin typeface="Consolas" charset="0"/>
              </a:rPr>
              <a:t>while</a:t>
            </a:r>
            <a:r>
              <a:rPr lang="pl-PL">
                <a:solidFill>
                  <a:srgbClr val="000000"/>
                </a:solidFill>
                <a:latin typeface="Consolas" charset="0"/>
              </a:rPr>
              <a:t> (</a:t>
            </a:r>
            <a:r>
              <a:rPr lang="pl-PL" err="1">
                <a:solidFill>
                  <a:srgbClr val="000000"/>
                </a:solidFill>
                <a:latin typeface="Consolas" charset="0"/>
              </a:rPr>
              <a:t>runningTasks.Any</a:t>
            </a:r>
            <a:r>
              <a:rPr lang="pl-PL">
                <a:solidFill>
                  <a:srgbClr val="000000"/>
                </a:solidFill>
                <a:latin typeface="Consolas" charset="0"/>
              </a:rPr>
              <a:t>())</a:t>
            </a:r>
            <a:r>
              <a:rPr lang="pl-PL">
                <a:latin typeface="Consolas" charset="0"/>
              </a:rPr>
              <a:t> </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Wait</a:t>
            </a:r>
            <a:r>
              <a:rPr lang="pl-PL">
                <a:solidFill>
                  <a:srgbClr val="4E8F00"/>
                </a:solidFill>
                <a:latin typeface="Consolas" charset="0"/>
              </a:rPr>
              <a:t> for the </a:t>
            </a:r>
            <a:r>
              <a:rPr lang="pl-PL" err="1">
                <a:solidFill>
                  <a:srgbClr val="4E8F00"/>
                </a:solidFill>
                <a:latin typeface="Consolas" charset="0"/>
              </a:rPr>
              <a:t>first</a:t>
            </a:r>
            <a:r>
              <a:rPr lang="pl-PL">
                <a:solidFill>
                  <a:srgbClr val="4E8F00"/>
                </a:solidFill>
                <a:latin typeface="Consolas" charset="0"/>
              </a:rPr>
              <a:t> </a:t>
            </a:r>
            <a:r>
              <a:rPr lang="pl-PL" err="1">
                <a:solidFill>
                  <a:srgbClr val="4E8F00"/>
                </a:solidFill>
                <a:latin typeface="Consolas" charset="0"/>
              </a:rPr>
              <a:t>task</a:t>
            </a:r>
            <a:r>
              <a:rPr lang="pl-PL">
                <a:solidFill>
                  <a:srgbClr val="4E8F00"/>
                </a:solidFill>
                <a:latin typeface="Consolas" charset="0"/>
              </a:rPr>
              <a:t> to </a:t>
            </a:r>
            <a:r>
              <a:rPr lang="pl-PL" err="1">
                <a:solidFill>
                  <a:srgbClr val="4E8F00"/>
                </a:solidFill>
                <a:latin typeface="Consolas" charset="0"/>
              </a:rPr>
              <a:t>finish</a:t>
            </a:r>
            <a:endParaRPr lang="pl-PL">
              <a:solidFill>
                <a:srgbClr val="4E8F00"/>
              </a:solidFill>
              <a:latin typeface="Consolas" charset="0"/>
            </a:endParaRPr>
          </a:p>
          <a:p>
            <a:r>
              <a:rPr lang="pl-PL">
                <a:solidFill>
                  <a:srgbClr val="2B8FAF"/>
                </a:solidFill>
                <a:latin typeface="Consolas" charset="0"/>
              </a:rPr>
              <a:t>   </a:t>
            </a:r>
            <a:r>
              <a:rPr lang="pl-PL" err="1">
                <a:solidFill>
                  <a:srgbClr val="2B8FAF"/>
                </a:solidFill>
                <a:latin typeface="Consolas" charset="0"/>
              </a:rPr>
              <a:t>Task</a:t>
            </a:r>
            <a:r>
              <a:rPr lang="pl-PL">
                <a:solidFill>
                  <a:srgbClr val="000000"/>
                </a:solidFill>
                <a:latin typeface="Consolas" charset="0"/>
              </a:rPr>
              <a:t> </a:t>
            </a:r>
            <a:r>
              <a:rPr lang="pl-PL" err="1">
                <a:solidFill>
                  <a:srgbClr val="000000"/>
                </a:solidFill>
                <a:latin typeface="Consolas" charset="0"/>
              </a:rPr>
              <a:t>completed</a:t>
            </a:r>
            <a:r>
              <a:rPr lang="pl-PL">
                <a:solidFill>
                  <a:srgbClr val="000000"/>
                </a:solidFill>
                <a:latin typeface="Consolas" charset="0"/>
              </a:rPr>
              <a:t> = </a:t>
            </a:r>
            <a:r>
              <a:rPr lang="pl-PL" err="1">
                <a:solidFill>
                  <a:srgbClr val="0432FF"/>
                </a:solidFill>
                <a:latin typeface="Consolas" charset="0"/>
              </a:rPr>
              <a:t>await</a:t>
            </a:r>
            <a:r>
              <a:rPr lang="pl-PL">
                <a:solidFill>
                  <a:srgbClr val="000000"/>
                </a:solidFill>
                <a:latin typeface="Consolas" charset="0"/>
              </a:rPr>
              <a:t> </a:t>
            </a:r>
            <a:r>
              <a:rPr lang="pl-PL" err="1">
                <a:solidFill>
                  <a:srgbClr val="2B8FAF"/>
                </a:solidFill>
                <a:latin typeface="Consolas" charset="0"/>
              </a:rPr>
              <a:t>Task</a:t>
            </a:r>
            <a:r>
              <a:rPr lang="pl-PL" err="1">
                <a:solidFill>
                  <a:srgbClr val="000000"/>
                </a:solidFill>
                <a:latin typeface="Consolas" charset="0"/>
              </a:rPr>
              <a:t>.WhenAny</a:t>
            </a:r>
            <a:r>
              <a:rPr lang="pl-PL">
                <a:solidFill>
                  <a:srgbClr val="000000"/>
                </a:solidFill>
                <a:latin typeface="Consolas" charset="0"/>
              </a:rPr>
              <a:t>(</a:t>
            </a:r>
            <a:r>
              <a:rPr lang="pl-PL" err="1">
                <a:solidFill>
                  <a:srgbClr val="000000"/>
                </a:solidFill>
                <a:latin typeface="Consolas" charset="0"/>
              </a:rPr>
              <a:t>runningTasks</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Remove</a:t>
            </a:r>
            <a:r>
              <a:rPr lang="pl-PL">
                <a:solidFill>
                  <a:srgbClr val="4E8F00"/>
                </a:solidFill>
                <a:latin typeface="Consolas" charset="0"/>
              </a:rPr>
              <a:t> from </a:t>
            </a:r>
            <a:r>
              <a:rPr lang="pl-PL" err="1">
                <a:solidFill>
                  <a:srgbClr val="4E8F00"/>
                </a:solidFill>
                <a:latin typeface="Consolas" charset="0"/>
              </a:rPr>
              <a:t>our</a:t>
            </a:r>
            <a:r>
              <a:rPr lang="pl-PL">
                <a:solidFill>
                  <a:srgbClr val="4E8F00"/>
                </a:solidFill>
                <a:latin typeface="Consolas" charset="0"/>
              </a:rPr>
              <a:t> </a:t>
            </a:r>
            <a:r>
              <a:rPr lang="pl-PL" err="1">
                <a:solidFill>
                  <a:srgbClr val="4E8F00"/>
                </a:solidFill>
                <a:latin typeface="Consolas" charset="0"/>
              </a:rPr>
              <a:t>running</a:t>
            </a:r>
            <a:r>
              <a:rPr lang="pl-PL">
                <a:solidFill>
                  <a:srgbClr val="4E8F00"/>
                </a:solidFill>
                <a:latin typeface="Consolas" charset="0"/>
              </a:rPr>
              <a:t> list   </a:t>
            </a:r>
          </a:p>
          <a:p>
            <a:r>
              <a:rPr lang="pl-PL">
                <a:solidFill>
                  <a:srgbClr val="000000"/>
                </a:solidFill>
                <a:latin typeface="Consolas" charset="0"/>
              </a:rPr>
              <a:t>   </a:t>
            </a:r>
            <a:r>
              <a:rPr lang="pl-PL" err="1">
                <a:solidFill>
                  <a:srgbClr val="000000"/>
                </a:solidFill>
                <a:latin typeface="Consolas" charset="0"/>
              </a:rPr>
              <a:t>runningTasks.Remove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Process</a:t>
            </a:r>
            <a:r>
              <a:rPr lang="pl-PL">
                <a:solidFill>
                  <a:srgbClr val="4E8F00"/>
                </a:solidFill>
                <a:latin typeface="Consolas" charset="0"/>
              </a:rPr>
              <a:t> the </a:t>
            </a:r>
            <a:r>
              <a:rPr lang="pl-PL" err="1">
                <a:solidFill>
                  <a:srgbClr val="4E8F00"/>
                </a:solidFill>
                <a:latin typeface="Consolas" charset="0"/>
              </a:rPr>
              <a:t>completed</a:t>
            </a:r>
            <a:r>
              <a:rPr lang="pl-PL">
                <a:solidFill>
                  <a:srgbClr val="4E8F00"/>
                </a:solidFill>
                <a:latin typeface="Consolas" charset="0"/>
              </a:rPr>
              <a:t> </a:t>
            </a:r>
            <a:r>
              <a:rPr lang="pl-PL" err="1">
                <a:solidFill>
                  <a:srgbClr val="4E8F00"/>
                </a:solidFill>
                <a:latin typeface="Consolas" charset="0"/>
              </a:rPr>
              <a:t>task</a:t>
            </a:r>
            <a:endParaRPr lang="pl-PL">
              <a:solidFill>
                <a:srgbClr val="4E8F00"/>
              </a:solidFill>
              <a:latin typeface="Consolas" charset="0"/>
            </a:endParaRPr>
          </a:p>
          <a:p>
            <a:r>
              <a:rPr lang="pl-PL">
                <a:solidFill>
                  <a:srgbClr val="000000"/>
                </a:solidFill>
                <a:latin typeface="Consolas" charset="0"/>
              </a:rPr>
              <a:t>   </a:t>
            </a:r>
            <a:r>
              <a:rPr lang="pl-PL" err="1">
                <a:solidFill>
                  <a:srgbClr val="000000"/>
                </a:solidFill>
                <a:latin typeface="Consolas" charset="0"/>
              </a:rPr>
              <a:t>CheckIfLowestPrice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p>
          <a:p>
            <a:r>
              <a:rPr lang="pl-PL">
                <a:solidFill>
                  <a:srgbClr val="000000"/>
                </a:solidFill>
                <a:latin typeface="Consolas" charset="0"/>
              </a:rPr>
              <a:t>}</a:t>
            </a:r>
            <a:endParaRPr lang="en-US">
              <a:latin typeface="Consolas" charset="0"/>
            </a:endParaRPr>
          </a:p>
        </p:txBody>
      </p:sp>
      <p:sp>
        <p:nvSpPr>
          <p:cNvPr id="5" name="Rectangular Callout 4"/>
          <p:cNvSpPr/>
          <p:nvPr/>
        </p:nvSpPr>
        <p:spPr>
          <a:xfrm>
            <a:off x="5895177" y="3417454"/>
            <a:ext cx="2990203" cy="1560845"/>
          </a:xfrm>
          <a:prstGeom prst="wedgeRectCallout">
            <a:avLst>
              <a:gd name="adj1" fmla="val -63570"/>
              <a:gd name="adj2" fmla="val -627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Make sure to use </a:t>
            </a:r>
            <a:r>
              <a:rPr lang="en-US">
                <a:solidFill>
                  <a:srgbClr val="FFFF00"/>
                </a:solidFill>
                <a:latin typeface="Consolas" charset="0"/>
                <a:ea typeface="Consolas" charset="0"/>
                <a:cs typeface="Consolas" charset="0"/>
              </a:rPr>
              <a:t>await</a:t>
            </a:r>
            <a:r>
              <a:rPr lang="en-US">
                <a:latin typeface="Segoe UI Light" charset="0"/>
                <a:ea typeface="Segoe UI Light" charset="0"/>
                <a:cs typeface="Segoe UI Light" charset="0"/>
              </a:rPr>
              <a:t>: </a:t>
            </a:r>
            <a:r>
              <a:rPr lang="en-US" err="1">
                <a:latin typeface="Consolas" charset="0"/>
                <a:ea typeface="Consolas" charset="0"/>
                <a:cs typeface="Consolas" charset="0"/>
              </a:rPr>
              <a:t>Task.WhenAny</a:t>
            </a:r>
            <a:r>
              <a:rPr lang="en-US">
                <a:latin typeface="Segoe UI Light" charset="0"/>
                <a:ea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returns a </a:t>
            </a:r>
            <a:r>
              <a:rPr lang="en-US">
                <a:latin typeface="Consolas" charset="0"/>
                <a:ea typeface="Consolas" charset="0"/>
                <a:cs typeface="Consolas" charset="0"/>
              </a:rPr>
              <a:t>Task&lt;Task&gt;</a:t>
            </a:r>
            <a:r>
              <a:rPr lang="en-US">
                <a:latin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so code will compile </a:t>
            </a:r>
            <a:r>
              <a:rPr lang="en-US" i="1">
                <a:latin typeface="Calibri Light" panose="020F0302020204030204" pitchFamily="34" charset="0"/>
                <a:ea typeface="Segoe UI Light" charset="0"/>
                <a:cs typeface="Calibri Light" panose="020F0302020204030204" pitchFamily="34" charset="0"/>
              </a:rPr>
              <a:t>without</a:t>
            </a:r>
            <a:r>
              <a:rPr lang="en-US">
                <a:latin typeface="Calibri Light" panose="020F0302020204030204" pitchFamily="34" charset="0"/>
                <a:ea typeface="Segoe UI Light" charset="0"/>
                <a:cs typeface="Calibri Light" panose="020F0302020204030204" pitchFamily="34" charset="0"/>
              </a:rPr>
              <a:t> await but won't run properly!</a:t>
            </a:r>
          </a:p>
        </p:txBody>
      </p:sp>
    </p:spTree>
    <p:extLst>
      <p:ext uri="{BB962C8B-B14F-4D97-AF65-F5344CB8AC3E}">
        <p14:creationId xmlns:p14="http://schemas.microsoft.com/office/powerpoint/2010/main" val="23461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6" name="Rectangle 5"/>
          <p:cNvSpPr/>
          <p:nvPr/>
        </p:nvSpPr>
        <p:spPr>
          <a:xfrm>
            <a:off x="708379" y="2963891"/>
            <a:ext cx="6973825"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11826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7" name="Multiply 6">
            <a:extLst>
              <a:ext uri="{FF2B5EF4-FFF2-40B4-BE49-F238E27FC236}">
                <a16:creationId xmlns:a16="http://schemas.microsoft.com/office/drawing/2014/main" id="{AB04D99C-E25F-2B41-B52D-DD72C99D1117}"/>
              </a:ext>
            </a:extLst>
          </p:cNvPr>
          <p:cNvSpPr/>
          <p:nvPr/>
        </p:nvSpPr>
        <p:spPr>
          <a:xfrm>
            <a:off x="2362355" y="4431969"/>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a:extLst>
              <a:ext uri="{FF2B5EF4-FFF2-40B4-BE49-F238E27FC236}">
                <a16:creationId xmlns:a16="http://schemas.microsoft.com/office/drawing/2014/main" id="{BF6A2E39-0218-704B-B49D-CB1D891E6022}"/>
              </a:ext>
            </a:extLst>
          </p:cNvPr>
          <p:cNvSpPr/>
          <p:nvPr/>
        </p:nvSpPr>
        <p:spPr>
          <a:xfrm>
            <a:off x="707214" y="2959114"/>
            <a:ext cx="7018533"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
        <p:nvSpPr>
          <p:cNvPr id="8" name="Rectangular Callout 7">
            <a:extLst>
              <a:ext uri="{FF2B5EF4-FFF2-40B4-BE49-F238E27FC236}">
                <a16:creationId xmlns:a16="http://schemas.microsoft.com/office/drawing/2014/main" id="{003E2301-0C91-C44B-9BE9-282F0B39DB36}"/>
              </a:ext>
            </a:extLst>
          </p:cNvPr>
          <p:cNvSpPr/>
          <p:nvPr/>
        </p:nvSpPr>
        <p:spPr>
          <a:xfrm>
            <a:off x="7241622" y="3222684"/>
            <a:ext cx="1792542" cy="139082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19482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537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375780" cy="2947440"/>
          </a:xfrm>
        </p:spPr>
        <p:txBody>
          <a:bodyPr>
            <a:normAutofit fontScale="85000" lnSpcReduction="10000"/>
          </a:bodyPr>
          <a:lstStyle/>
          <a:p>
            <a:pPr marL="0" indent="0">
              <a:buNone/>
            </a:pPr>
            <a:r>
              <a:rPr lang="en-US" b="1"/>
              <a:t>Scenario:</a:t>
            </a:r>
            <a:endParaRPr lang="en-US" sz="2400"/>
          </a:p>
          <a:p>
            <a:pPr marL="0" indent="0">
              <a:buNone/>
            </a:pPr>
            <a:r>
              <a:rPr lang="en-US"/>
              <a:t>You will be given a console app that benchmarks performance of multiple sorting algorithms against each other. Currently the app uses </a:t>
            </a:r>
            <a:r>
              <a:rPr lang="en-US" sz="2200" err="1">
                <a:latin typeface="Consolas" charset="0"/>
                <a:ea typeface="Consolas" charset="0"/>
                <a:cs typeface="Consolas" charset="0"/>
              </a:rPr>
              <a:t>async</a:t>
            </a:r>
            <a:r>
              <a:rPr lang="en-US"/>
              <a:t> methods to compare algorithms, but the performance is less than ideal.</a:t>
            </a:r>
          </a:p>
          <a:p>
            <a:pPr marL="0" indent="0">
              <a:spcBef>
                <a:spcPts val="0"/>
              </a:spcBef>
              <a:buNone/>
            </a:pPr>
            <a:endParaRPr lang="en-US" sz="900"/>
          </a:p>
          <a:p>
            <a:pPr marL="0" indent="0">
              <a:buNone/>
            </a:pPr>
            <a:r>
              <a:rPr lang="en-US"/>
              <a:t>Improve the performance of the app by optimizing the asynchronous code.</a:t>
            </a:r>
          </a:p>
          <a:p>
            <a:pPr marL="0" indent="0">
              <a:buNone/>
            </a:pPr>
            <a:endParaRPr lang="en-US"/>
          </a:p>
          <a:p>
            <a:pPr marL="0" indent="0">
              <a:buNone/>
            </a:pPr>
            <a:r>
              <a:rPr lang="en-US" b="1"/>
              <a:t>Note</a:t>
            </a:r>
            <a:r>
              <a:rPr lang="en-US"/>
              <a:t>: If you have not done so already, install the </a:t>
            </a:r>
            <a:r>
              <a:rPr lang="en-US" err="1"/>
              <a:t>.Net</a:t>
            </a:r>
            <a:r>
              <a:rPr lang="en-US"/>
              <a:t> Core 2.0 SDK from dot.net</a:t>
            </a:r>
          </a:p>
          <a:p>
            <a:pPr marL="0" indent="0">
              <a:buNone/>
            </a:pPr>
            <a:endParaRPr lang="en-US" sz="2200">
              <a:latin typeface="Consolas" charset="0"/>
              <a:ea typeface="Consolas" charset="0"/>
              <a:cs typeface="Consolas" charset="0"/>
            </a:endParaRPr>
          </a:p>
        </p:txBody>
      </p:sp>
    </p:spTree>
    <p:extLst>
      <p:ext uri="{BB962C8B-B14F-4D97-AF65-F5344CB8AC3E}">
        <p14:creationId xmlns:p14="http://schemas.microsoft.com/office/powerpoint/2010/main" val="295002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229600" cy="2947440"/>
          </a:xfrm>
        </p:spPr>
        <p:txBody>
          <a:bodyPr>
            <a:normAutofit/>
          </a:bodyPr>
          <a:lstStyle/>
          <a:p>
            <a:pPr marL="0" indent="0">
              <a:buNone/>
            </a:pPr>
            <a:r>
              <a:rPr lang="en-US" b="1"/>
              <a:t>Requirements</a:t>
            </a:r>
            <a:r>
              <a:rPr lang="en-US"/>
              <a:t>:</a:t>
            </a:r>
          </a:p>
          <a:p>
            <a:pPr>
              <a:buFont typeface="Arial" charset="0"/>
              <a:buChar char="•"/>
            </a:pPr>
            <a:r>
              <a:rPr lang="en-US" sz="2000"/>
              <a:t>Refactor </a:t>
            </a:r>
            <a:r>
              <a:rPr lang="en-US" sz="2000" err="1">
                <a:latin typeface="Consolas" charset="0"/>
                <a:ea typeface="Consolas" charset="0"/>
                <a:cs typeface="Consolas" charset="0"/>
              </a:rPr>
              <a:t>Comparison.SortLists</a:t>
            </a:r>
            <a:r>
              <a:rPr lang="en-US" sz="2000"/>
              <a:t> to better use </a:t>
            </a:r>
            <a:r>
              <a:rPr lang="en-US" sz="2000" err="1">
                <a:latin typeface="Consolas" charset="0"/>
                <a:ea typeface="Consolas" charset="0"/>
                <a:cs typeface="Consolas" charset="0"/>
              </a:rPr>
              <a:t>async</a:t>
            </a:r>
            <a:r>
              <a:rPr lang="en-US" sz="2000"/>
              <a:t> and </a:t>
            </a:r>
            <a:r>
              <a:rPr lang="en-US" sz="2000">
                <a:latin typeface="Consolas" charset="0"/>
                <a:ea typeface="Consolas" charset="0"/>
                <a:cs typeface="Consolas" charset="0"/>
              </a:rPr>
              <a:t>await</a:t>
            </a:r>
            <a:r>
              <a:rPr lang="en-US" sz="2000"/>
              <a:t> to compare algorithms faster</a:t>
            </a:r>
          </a:p>
          <a:p>
            <a:pPr>
              <a:buFont typeface="Arial" charset="0"/>
              <a:buChar char="•"/>
            </a:pPr>
            <a:r>
              <a:rPr lang="en-US" sz="2000"/>
              <a:t>Use cancellation tokens to cancel unnecessary tasks</a:t>
            </a:r>
          </a:p>
          <a:p>
            <a:pPr>
              <a:buFont typeface="Arial" charset="0"/>
              <a:buChar char="•"/>
            </a:pPr>
            <a:r>
              <a:rPr lang="en-US" sz="2000"/>
              <a:t>Fastest solution wins!</a:t>
            </a:r>
          </a:p>
        </p:txBody>
      </p:sp>
    </p:spTree>
    <p:extLst>
      <p:ext uri="{BB962C8B-B14F-4D97-AF65-F5344CB8AC3E}">
        <p14:creationId xmlns:p14="http://schemas.microsoft.com/office/powerpoint/2010/main" val="1179287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a:t>
            </a:r>
            <a:r>
              <a:rPr lang="en-US" err="1"/>
              <a:t>async</a:t>
            </a:r>
            <a:r>
              <a:rPr lang="en-US"/>
              <a:t>/await</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a:t>
            </a:r>
            <a:r>
              <a:rPr lang="en-US" sz="1600" err="1">
                <a:latin typeface="Calibri Light" panose="020F0302020204030204" pitchFamily="34" charset="0"/>
                <a:cs typeface="Calibri Light" panose="020F0302020204030204" pitchFamily="34" charset="0"/>
              </a:rPr>
              <a:t>Async</a:t>
            </a:r>
            <a:r>
              <a:rPr lang="en-US" sz="1600">
                <a:latin typeface="Calibri Light" panose="020F0302020204030204" pitchFamily="34" charset="0"/>
                <a:cs typeface="Calibri Light" panose="020F0302020204030204" pitchFamily="34" charset="0"/>
              </a:rPr>
              <a:t> and Await: All the Things Your Mother Never Told You” by James Clancey </a:t>
            </a:r>
            <a:r>
              <a:rPr lang="en-US" sz="1600">
                <a:latin typeface="Calibri Light" panose="020F0302020204030204" pitchFamily="34" charset="0"/>
                <a:cs typeface="Calibri Light" panose="020F0302020204030204" pitchFamily="34" charset="0"/>
                <a:hlinkClick r:id="rId3"/>
              </a:rPr>
              <a:t>www.youtube.com/watch?v=jgxJbshvCXQ&amp;t=593s</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719" y="730435"/>
            <a:ext cx="6183442" cy="349624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54806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3982998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design</a:t>
            </a:r>
          </a:p>
        </p:txBody>
      </p:sp>
    </p:spTree>
    <p:extLst>
      <p:ext uri="{BB962C8B-B14F-4D97-AF65-F5344CB8AC3E}">
        <p14:creationId xmlns:p14="http://schemas.microsoft.com/office/powerpoint/2010/main" val="272073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099825"/>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1865883" y="345003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5062429" y="3455922"/>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4362150" y="2366097"/>
            <a:ext cx="3782740" cy="1058350"/>
            <a:chOff x="3217652" y="1120140"/>
            <a:chExt cx="3227101" cy="930080"/>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2" y="1126890"/>
              <a:ext cx="3227101" cy="923330"/>
            </a:xfrm>
            <a:prstGeom prst="rect">
              <a:avLst/>
            </a:prstGeom>
            <a:noFill/>
          </p:spPr>
          <p:txBody>
            <a:bodyPr wrap="square" rtlCol="0">
              <a:spAutoFit/>
            </a:bodyPr>
            <a:lstStyle/>
            <a:p>
              <a:pPr algn="ctr"/>
              <a:r>
                <a:rPr lang="en-US" dirty="0">
                  <a:latin typeface="Calibri Light" panose="020F0302020204030204" pitchFamily="34" charset="0"/>
                  <a:cs typeface="Calibri Light" panose="020F0302020204030204" pitchFamily="34" charset="0"/>
                </a:rPr>
                <a:t>Do you need to use a lot of native platform exclusive SDK features?</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249415"/>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537231"/>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47003" y="665531"/>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1852602"/>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444856"/>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8048148" y="2460131"/>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Choose native!</a:t>
            </a:r>
          </a:p>
        </p:txBody>
      </p:sp>
    </p:spTree>
    <p:extLst>
      <p:ext uri="{BB962C8B-B14F-4D97-AF65-F5344CB8AC3E}">
        <p14:creationId xmlns:p14="http://schemas.microsoft.com/office/powerpoint/2010/main" val="8936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asynchronous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07947" y="2012590"/>
            <a:ext cx="6878622"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grpSp>
        <p:nvGrpSpPr>
          <p:cNvPr id="6" name="Group 5"/>
          <p:cNvGrpSpPr/>
          <p:nvPr/>
        </p:nvGrpSpPr>
        <p:grpSpPr>
          <a:xfrm>
            <a:off x="6845300" y="3627800"/>
            <a:ext cx="2162789" cy="1185558"/>
            <a:chOff x="6845300" y="3721100"/>
            <a:chExt cx="2162789" cy="1185558"/>
          </a:xfrm>
        </p:grpSpPr>
        <p:sp>
          <p:nvSpPr>
            <p:cNvPr id="7" name="TextBox 6"/>
            <p:cNvSpPr txBox="1"/>
            <p:nvPr/>
          </p:nvSpPr>
          <p:spPr>
            <a:xfrm>
              <a:off x="6845300" y="3962399"/>
              <a:ext cx="1841500" cy="809619"/>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How </a:t>
              </a:r>
              <a:r>
                <a:rPr lang="en-US" i="1">
                  <a:latin typeface="Calibri Light" panose="020F0302020204030204" pitchFamily="34" charset="0"/>
                  <a:cs typeface="Calibri Light" panose="020F0302020204030204" pitchFamily="34" charset="0"/>
                </a:rPr>
                <a:t>readable</a:t>
              </a:r>
              <a:r>
                <a:rPr lang="en-US">
                  <a:latin typeface="Calibri Light" panose="020F0302020204030204" pitchFamily="34" charset="0"/>
                  <a:cs typeface="Calibri Light" panose="020F0302020204030204" pitchFamily="34" charset="0"/>
                </a:rPr>
                <a:t>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is this code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29" y="3721100"/>
              <a:ext cx="1111460" cy="1185558"/>
            </a:xfrm>
            <a:prstGeom prst="rect">
              <a:avLst/>
            </a:prstGeom>
          </p:spPr>
        </p:pic>
      </p:grpSp>
    </p:spTree>
    <p:extLst>
      <p:ext uri="{BB962C8B-B14F-4D97-AF65-F5344CB8AC3E}">
        <p14:creationId xmlns:p14="http://schemas.microsoft.com/office/powerpoint/2010/main" val="9179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.NET Standard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tx1"/>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548815"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.NET Standard</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2529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715248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r>
                <a:rPr lang="en-US" sz="1000">
                  <a:solidFill>
                    <a:schemeClr val="accent6"/>
                  </a:solidFill>
                </a:rPr>
                <a:t> </a:t>
              </a:r>
              <a:r>
                <a:rPr lang="en-US" sz="1000">
                  <a:solidFill>
                    <a:srgbClr val="002060"/>
                  </a:solidFill>
                </a:rPr>
                <a:t>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1263"/>
            <a:ext cx="2732904" cy="1337198"/>
            <a:chOff x="4660308" y="1297235"/>
            <a:chExt cx="2732904" cy="1337198"/>
          </a:xfrm>
        </p:grpSpPr>
        <p:sp>
          <p:nvSpPr>
            <p:cNvPr id="22" name="Rectangle 21"/>
            <p:cNvSpPr>
              <a:spLocks noChangeAspect="1"/>
            </p:cNvSpPr>
            <p:nvPr/>
          </p:nvSpPr>
          <p:spPr>
            <a:xfrm>
              <a:off x="5571276" y="129723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r>
                  <a:rPr lang="en-US" sz="1000">
                    <a:solidFill>
                      <a:schemeClr val="accent6"/>
                    </a:solidFill>
                  </a:rPr>
                  <a: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47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6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library</a:t>
            </a:r>
          </a:p>
          <a:p>
            <a:pPr lvl="1"/>
            <a:r>
              <a:rPr lang="en-US"/>
              <a:t>Graphics-specific code in a library</a:t>
            </a:r>
          </a:p>
          <a:p>
            <a:pPr lvl="1"/>
            <a:r>
              <a:rPr lang="en-US"/>
              <a:t>Service-specific code in a library</a:t>
            </a:r>
          </a:p>
          <a:p>
            <a:pPr lvl="1"/>
            <a:endParaRPr lang="en-US"/>
          </a:p>
        </p:txBody>
      </p:sp>
    </p:spTree>
    <p:extLst>
      <p:ext uri="{BB962C8B-B14F-4D97-AF65-F5344CB8AC3E}">
        <p14:creationId xmlns:p14="http://schemas.microsoft.com/office/powerpoint/2010/main" val="94068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Networking best practices</a:t>
            </a:r>
            <a:endParaRPr lang="en-US">
              <a:solidFill>
                <a:schemeClr val="tx1"/>
              </a:solidFill>
            </a:endParaRPr>
          </a:p>
        </p:txBody>
      </p:sp>
    </p:spTree>
    <p:extLst>
      <p:ext uri="{BB962C8B-B14F-4D97-AF65-F5344CB8AC3E}">
        <p14:creationId xmlns:p14="http://schemas.microsoft.com/office/powerpoint/2010/main" val="124906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Web requests – challenges</a:t>
            </a:r>
          </a:p>
        </p:txBody>
      </p:sp>
      <p:sp>
        <p:nvSpPr>
          <p:cNvPr id="3" name="Content Placeholder 2"/>
          <p:cNvSpPr>
            <a:spLocks noGrp="1"/>
          </p:cNvSpPr>
          <p:nvPr>
            <p:ph idx="1"/>
          </p:nvPr>
        </p:nvSpPr>
        <p:spPr/>
        <p:txBody>
          <a:bodyPr>
            <a:normAutofit fontScale="92500" lnSpcReduction="20000"/>
          </a:bodyPr>
          <a:lstStyle/>
          <a:p>
            <a:r>
              <a:rPr lang="en-US" sz="2600"/>
              <a:t>Not backgrounding http calls</a:t>
            </a:r>
          </a:p>
          <a:p>
            <a:r>
              <a:rPr lang="en-US" sz="2600"/>
              <a:t>Insufficient network monitoring</a:t>
            </a:r>
          </a:p>
          <a:p>
            <a:r>
              <a:rPr lang="en-US" sz="2600"/>
              <a:t>Requests for large images</a:t>
            </a:r>
          </a:p>
          <a:p>
            <a:r>
              <a:rPr lang="en-US" sz="2600"/>
              <a:t>Lack of testing with poor connectivity</a:t>
            </a:r>
          </a:p>
          <a:p>
            <a:r>
              <a:rPr lang="en-US" sz="2600"/>
              <a:t>Lack of graceful degradation on dropped connections </a:t>
            </a:r>
            <a:br>
              <a:rPr lang="en-US" sz="2600"/>
            </a:br>
            <a:r>
              <a:rPr lang="en-US" sz="2600"/>
              <a:t>(e.g. displaying a pop-up every time a connection drops)</a:t>
            </a:r>
          </a:p>
          <a:p>
            <a:r>
              <a:rPr lang="en-US" sz="2600"/>
              <a:t>Multiple (unneeded) </a:t>
            </a:r>
            <a:r>
              <a:rPr lang="en-US" sz="2600" err="1"/>
              <a:t>HttpClients</a:t>
            </a:r>
            <a:r>
              <a:rPr lang="en-US" sz="2600"/>
              <a:t> created</a:t>
            </a:r>
          </a:p>
          <a:p>
            <a:r>
              <a:rPr lang="en-US" sz="2600"/>
              <a:t>Security</a:t>
            </a:r>
          </a:p>
          <a:p>
            <a:pPr lvl="1"/>
            <a:endParaRPr lang="en-US"/>
          </a:p>
        </p:txBody>
      </p:sp>
    </p:spTree>
    <p:extLst>
      <p:ext uri="{BB962C8B-B14F-4D97-AF65-F5344CB8AC3E}">
        <p14:creationId xmlns:p14="http://schemas.microsoft.com/office/powerpoint/2010/main" val="19186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Efficient approaches to architecture</a:t>
            </a:r>
          </a:p>
        </p:txBody>
      </p:sp>
      <p:sp>
        <p:nvSpPr>
          <p:cNvPr id="3" name="Content Placeholder 2"/>
          <p:cNvSpPr>
            <a:spLocks noGrp="1"/>
          </p:cNvSpPr>
          <p:nvPr>
            <p:ph idx="1"/>
          </p:nvPr>
        </p:nvSpPr>
        <p:spPr>
          <a:xfrm>
            <a:off x="457200" y="1004241"/>
            <a:ext cx="8229600" cy="3977333"/>
          </a:xfrm>
        </p:spPr>
        <p:txBody>
          <a:bodyPr>
            <a:normAutofit lnSpcReduction="10000"/>
          </a:bodyPr>
          <a:lstStyle/>
          <a:p>
            <a:r>
              <a:rPr lang="en-US">
                <a:latin typeface="Calibri Light" charset="0"/>
              </a:rPr>
              <a:t>Use the platform-specific </a:t>
            </a:r>
            <a:r>
              <a:rPr lang="en-US" err="1">
                <a:latin typeface="Calibri Light" charset="0"/>
              </a:rPr>
              <a:t>HttpClient</a:t>
            </a:r>
            <a:r>
              <a:rPr lang="en-US">
                <a:latin typeface="Calibri Light" charset="0"/>
              </a:rPr>
              <a:t> implementations over the default (Mono) implementation</a:t>
            </a:r>
          </a:p>
          <a:p>
            <a:r>
              <a:rPr lang="en-US"/>
              <a:t>Make efficient use of </a:t>
            </a:r>
            <a:r>
              <a:rPr lang="en-US" err="1"/>
              <a:t>HttpClients</a:t>
            </a:r>
            <a:endParaRPr lang="en-US"/>
          </a:p>
          <a:p>
            <a:r>
              <a:rPr lang="en-US"/>
              <a:t>Create a base class or service to handle frequent request types</a:t>
            </a:r>
          </a:p>
          <a:p>
            <a:r>
              <a:rPr lang="en-US"/>
              <a:t>Use </a:t>
            </a:r>
            <a:r>
              <a:rPr lang="en-US" err="1"/>
              <a:t>async</a:t>
            </a:r>
            <a:r>
              <a:rPr lang="en-US"/>
              <a:t>/await properly</a:t>
            </a:r>
          </a:p>
          <a:p>
            <a:pPr lvl="1"/>
            <a:r>
              <a:rPr lang="en-US"/>
              <a:t>Executing web requests within background threads</a:t>
            </a:r>
          </a:p>
          <a:p>
            <a:pPr lvl="1"/>
            <a:r>
              <a:rPr lang="en-US"/>
              <a:t>Backgrounding for iOS and Android</a:t>
            </a:r>
          </a:p>
          <a:p>
            <a:r>
              <a:rPr lang="en-US"/>
              <a:t>Effective de-serialization</a:t>
            </a:r>
          </a:p>
          <a:p>
            <a:r>
              <a:rPr lang="en-US"/>
              <a:t>Use cancellation tokens</a:t>
            </a:r>
          </a:p>
          <a:p>
            <a:endParaRPr lang="en-US"/>
          </a:p>
          <a:p>
            <a:endParaRPr lang="en-US"/>
          </a:p>
        </p:txBody>
      </p:sp>
    </p:spTree>
    <p:extLst>
      <p:ext uri="{BB962C8B-B14F-4D97-AF65-F5344CB8AC3E}">
        <p14:creationId xmlns:p14="http://schemas.microsoft.com/office/powerpoint/2010/main" val="48004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err="1"/>
              <a:t>HttpClient</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a:t>Use the platform-specific </a:t>
            </a:r>
            <a:r>
              <a:rPr lang="en-US" err="1"/>
              <a:t>HttpClient</a:t>
            </a:r>
            <a:r>
              <a:rPr lang="en-US"/>
              <a:t> implementations over the default (Mono) implementation</a:t>
            </a:r>
          </a:p>
          <a:p>
            <a:pPr lvl="1">
              <a:lnSpc>
                <a:spcPct val="110000"/>
              </a:lnSpc>
            </a:pPr>
            <a:r>
              <a:rPr lang="en-US"/>
              <a:t>Better performance</a:t>
            </a:r>
          </a:p>
          <a:p>
            <a:pPr lvl="1">
              <a:lnSpc>
                <a:spcPct val="110000"/>
              </a:lnSpc>
            </a:pPr>
            <a:r>
              <a:rPr lang="en-US"/>
              <a:t>TLS 1.2 Support</a:t>
            </a:r>
          </a:p>
          <a:p>
            <a:endParaRPr lang="en-US"/>
          </a:p>
          <a:p>
            <a:endParaRPr lang="en-US"/>
          </a:p>
          <a:p>
            <a:pPr lvl="1"/>
            <a:endParaRPr lang="en-US"/>
          </a:p>
          <a:p>
            <a:pPr lvl="1"/>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919983"/>
            <a:ext cx="5835650" cy="5595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0" y="3886070"/>
            <a:ext cx="4819650" cy="552712"/>
          </a:xfrm>
          <a:prstGeom prst="rect">
            <a:avLst/>
          </a:prstGeom>
        </p:spPr>
      </p:pic>
    </p:spTree>
    <p:extLst>
      <p:ext uri="{BB962C8B-B14F-4D97-AF65-F5344CB8AC3E}">
        <p14:creationId xmlns:p14="http://schemas.microsoft.com/office/powerpoint/2010/main" val="1259214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Monitoring and maintaining reachability</a:t>
            </a:r>
          </a:p>
        </p:txBody>
      </p:sp>
      <p:sp>
        <p:nvSpPr>
          <p:cNvPr id="3" name="Content Placeholder 2"/>
          <p:cNvSpPr>
            <a:spLocks noGrp="1"/>
          </p:cNvSpPr>
          <p:nvPr>
            <p:ph idx="1"/>
          </p:nvPr>
        </p:nvSpPr>
        <p:spPr/>
        <p:txBody>
          <a:bodyPr>
            <a:normAutofit/>
          </a:bodyPr>
          <a:lstStyle/>
          <a:p>
            <a:r>
              <a:rPr lang="en-US"/>
              <a:t>Affects apps in use outside urban areas</a:t>
            </a:r>
          </a:p>
          <a:p>
            <a:pPr lvl="1"/>
            <a:r>
              <a:rPr lang="en-US"/>
              <a:t>Inconsistent connectivity</a:t>
            </a:r>
          </a:p>
          <a:p>
            <a:pPr lvl="1"/>
            <a:r>
              <a:rPr lang="en-US"/>
              <a:t>Dropped connections or over weak signals</a:t>
            </a:r>
          </a:p>
          <a:p>
            <a:r>
              <a:rPr lang="en-US"/>
              <a:t>Connectivity plug-in</a:t>
            </a:r>
          </a:p>
          <a:p>
            <a:pPr lvl="1"/>
            <a:r>
              <a:rPr lang="en-US"/>
              <a:t>Alerts when there is a network change</a:t>
            </a:r>
          </a:p>
          <a:p>
            <a:pPr lvl="1"/>
            <a:r>
              <a:rPr lang="en-US"/>
              <a:t>Checking to see if there is a connection</a:t>
            </a:r>
          </a:p>
        </p:txBody>
      </p:sp>
      <p:sp>
        <p:nvSpPr>
          <p:cNvPr id="4" name="Rectangle 3"/>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Get </a:t>
            </a:r>
            <a:r>
              <a:rPr lang="en-US" sz="1600" err="1">
                <a:latin typeface="Calibri Light" panose="020F0302020204030204" pitchFamily="34" charset="0"/>
                <a:cs typeface="Calibri Light" panose="020F0302020204030204" pitchFamily="34" charset="0"/>
              </a:rPr>
              <a:t>Xamarin.Essentials</a:t>
            </a:r>
            <a:r>
              <a:rPr lang="en-US" sz="1600">
                <a:latin typeface="Calibri Light" panose="020F0302020204030204" pitchFamily="34" charset="0"/>
                <a:cs typeface="Calibri Light" panose="020F0302020204030204" pitchFamily="34" charset="0"/>
              </a:rPr>
              <a:t> here: https://github.com/xamarin/Essentials</a:t>
            </a:r>
          </a:p>
        </p:txBody>
      </p:sp>
      <p:pic>
        <p:nvPicPr>
          <p:cNvPr id="5" name="Picture 5"/>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88022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955799" y="3103628"/>
            <a:ext cx="5664201" cy="10764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872844" y="1962068"/>
            <a:ext cx="2050473" cy="1099127"/>
          </a:xfrm>
          <a:prstGeom prst="wedgeRectCallout">
            <a:avLst>
              <a:gd name="adj1" fmla="val -35808"/>
              <a:gd name="adj2" fmla="val 66703"/>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separately</a:t>
            </a:r>
          </a:p>
        </p:txBody>
      </p:sp>
    </p:spTree>
    <p:extLst>
      <p:ext uri="{BB962C8B-B14F-4D97-AF65-F5344CB8AC3E}">
        <p14:creationId xmlns:p14="http://schemas.microsoft.com/office/powerpoint/2010/main" val="5666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Make http calls</a:t>
            </a:r>
          </a:p>
        </p:txBody>
      </p:sp>
      <p:sp>
        <p:nvSpPr>
          <p:cNvPr id="3" name="Text Placeholder 2"/>
          <p:cNvSpPr>
            <a:spLocks noGrp="1"/>
          </p:cNvSpPr>
          <p:nvPr>
            <p:ph type="body" idx="1"/>
          </p:nvPr>
        </p:nvSpPr>
        <p:spPr/>
        <p:txBody>
          <a:bodyPr>
            <a:normAutofit/>
          </a:bodyPr>
          <a:lstStyle/>
          <a:p>
            <a:r>
              <a:rPr lang="en-US"/>
              <a:t>Extract the starting solution for this exercise from  Dev_Exercise2_Begin.zip</a:t>
            </a:r>
          </a:p>
          <a:p>
            <a:r>
              <a:rPr lang="en-US"/>
              <a:t>Build the app services: </a:t>
            </a:r>
            <a:r>
              <a:rPr lang="en-US" b="1" err="1"/>
              <a:t>WeatherService</a:t>
            </a:r>
            <a:r>
              <a:rPr lang="en-US"/>
              <a:t> and </a:t>
            </a:r>
            <a:r>
              <a:rPr lang="en-US" b="1" err="1"/>
              <a:t>ImageService</a:t>
            </a:r>
            <a:endParaRPr lang="en-US" b="1"/>
          </a:p>
          <a:p>
            <a:r>
              <a:rPr lang="en-US"/>
              <a:t>Make these services available to both app targets</a:t>
            </a:r>
          </a:p>
          <a:p>
            <a:r>
              <a:rPr lang="en-US"/>
              <a:t>Call both of these services when the app launches</a:t>
            </a:r>
          </a:p>
        </p:txBody>
      </p:sp>
    </p:spTree>
    <p:extLst>
      <p:ext uri="{BB962C8B-B14F-4D97-AF65-F5344CB8AC3E}">
        <p14:creationId xmlns:p14="http://schemas.microsoft.com/office/powerpoint/2010/main" val="206545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6"/>
            <a:ext cx="8618376" cy="3439457"/>
          </a:xfrm>
        </p:spPr>
        <p:txBody>
          <a:bodyPr>
            <a:noAutofit/>
          </a:bodyPr>
          <a:lstStyle/>
          <a:p>
            <a:pPr marL="0" indent="0">
              <a:buNone/>
            </a:pPr>
            <a:r>
              <a:rPr lang="en-US" b="1"/>
              <a:t>Requirements</a:t>
            </a:r>
            <a:r>
              <a:rPr lang="en-US"/>
              <a:t>:</a:t>
            </a:r>
          </a:p>
          <a:p>
            <a:pPr>
              <a:buFont typeface="Arial" charset="0"/>
              <a:buChar char="•"/>
            </a:pPr>
            <a:r>
              <a:rPr lang="en-US" sz="2000"/>
              <a:t>Must enable requesting weather by city name </a:t>
            </a:r>
            <a:r>
              <a:rPr lang="en-US" sz="2000" b="1"/>
              <a:t>e.g. Seattle</a:t>
            </a:r>
            <a:endParaRPr lang="en-US" sz="1800" b="1"/>
          </a:p>
          <a:p>
            <a:pPr>
              <a:buFont typeface="Arial" charset="0"/>
              <a:buChar char="•"/>
            </a:pPr>
            <a:r>
              <a:rPr lang="en-US" sz="2000"/>
              <a:t>Must retrieve a background image by city name and the current weather </a:t>
            </a:r>
            <a:br>
              <a:rPr lang="en-US" sz="2000"/>
            </a:br>
            <a:r>
              <a:rPr lang="en-US" sz="2000" b="1"/>
              <a:t>e.g. cloudy</a:t>
            </a:r>
            <a:endParaRPr lang="en-US" sz="1800" b="1"/>
          </a:p>
          <a:p>
            <a:pPr>
              <a:buFont typeface="Arial" charset="0"/>
              <a:buChar char="•"/>
            </a:pPr>
            <a:r>
              <a:rPr lang="en-US" sz="2000"/>
              <a:t>Use a base class for your services to keep your code DRY </a:t>
            </a:r>
            <a:br>
              <a:rPr lang="en-US" sz="2000"/>
            </a:br>
            <a:r>
              <a:rPr lang="en-US" sz="2000"/>
              <a:t>(i.e. “don’t repeat yourself”)</a:t>
            </a:r>
            <a:endParaRPr lang="en-US" sz="1800"/>
          </a:p>
          <a:p>
            <a:pPr marL="0" lvl="0" indent="0" defTabSz="914400">
              <a:lnSpc>
                <a:spcPct val="100000"/>
              </a:lnSpc>
              <a:spcBef>
                <a:spcPts val="0"/>
              </a:spcBef>
              <a:buNone/>
            </a:pPr>
            <a:endParaRPr lang="en-US" sz="1000" b="1">
              <a:solidFill>
                <a:prstClr val="black"/>
              </a:solidFill>
            </a:endParaRPr>
          </a:p>
          <a:p>
            <a:pPr marL="0" indent="0" defTabSz="914400">
              <a:lnSpc>
                <a:spcPct val="100000"/>
              </a:lnSpc>
              <a:spcBef>
                <a:spcPts val="0"/>
              </a:spcBef>
              <a:buNone/>
            </a:pPr>
            <a:r>
              <a:rPr lang="en-US" sz="1400" b="1"/>
              <a:t>APIs</a:t>
            </a:r>
            <a:r>
              <a:rPr lang="en-US" sz="1400"/>
              <a:t>:</a:t>
            </a:r>
          </a:p>
          <a:p>
            <a:pPr marL="0" indent="0" defTabSz="914400">
              <a:lnSpc>
                <a:spcPct val="100000"/>
              </a:lnSpc>
              <a:spcBef>
                <a:spcPts val="0"/>
              </a:spcBef>
              <a:buNone/>
            </a:pPr>
            <a:r>
              <a:rPr lang="en-US" sz="1200" b="1"/>
              <a:t>Base address for both services</a:t>
            </a:r>
            <a:r>
              <a:rPr lang="en-US" sz="1200"/>
              <a:t>: https://xvtsfapktnxnh4rzvvie.azurewebsites.net/api/functions</a:t>
            </a:r>
          </a:p>
          <a:p>
            <a:pPr marL="0" lvl="0" indent="0" defTabSz="914400">
              <a:lnSpc>
                <a:spcPct val="100000"/>
              </a:lnSpc>
              <a:spcBef>
                <a:spcPts val="0"/>
              </a:spcBef>
              <a:buNone/>
            </a:pPr>
            <a:r>
              <a:rPr lang="en-US" sz="1200" b="1" err="1"/>
              <a:t>WeatherByCity</a:t>
            </a:r>
            <a:r>
              <a:rPr lang="en-US" sz="1200"/>
              <a:t>: Weather/</a:t>
            </a:r>
            <a:r>
              <a:rPr lang="en-US" sz="1200" err="1"/>
              <a:t>WeatherByCity?city</a:t>
            </a:r>
            <a:r>
              <a:rPr lang="en-US" sz="1200"/>
              <a:t>={city}&amp;unit=imperial </a:t>
            </a:r>
          </a:p>
          <a:p>
            <a:pPr marL="0" indent="0" defTabSz="914400">
              <a:lnSpc>
                <a:spcPct val="100000"/>
              </a:lnSpc>
              <a:spcBef>
                <a:spcPts val="0"/>
              </a:spcBef>
              <a:buNone/>
            </a:pPr>
            <a:r>
              <a:rPr lang="en-US" sz="1200" b="1" err="1"/>
              <a:t>BackgroundByCityAndWeather</a:t>
            </a:r>
            <a:r>
              <a:rPr lang="en-US" sz="1200"/>
              <a:t>: Image/</a:t>
            </a:r>
            <a:r>
              <a:rPr lang="en-US" sz="1200" err="1"/>
              <a:t>ImageBackgroundByCityAndWeather?city</a:t>
            </a:r>
            <a:r>
              <a:rPr lang="en-US" sz="1200"/>
              <a:t>={city}&amp;weather={weather}&amp;height=1920 </a:t>
            </a:r>
          </a:p>
          <a:p>
            <a:pPr marL="0" lvl="0" indent="0" defTabSz="914400">
              <a:spcBef>
                <a:spcPts val="1000"/>
              </a:spcBef>
              <a:buNone/>
            </a:pPr>
            <a:r>
              <a:rPr lang="en-US" sz="1000" b="1">
                <a:solidFill>
                  <a:prstClr val="black"/>
                </a:solidFill>
              </a:rPr>
              <a:t> </a:t>
            </a:r>
            <a:endParaRPr lang="en-US" sz="1600" b="1">
              <a:solidFill>
                <a:prstClr val="black"/>
              </a:solidFill>
            </a:endParaRPr>
          </a:p>
        </p:txBody>
      </p:sp>
    </p:spTree>
    <p:extLst>
      <p:ext uri="{BB962C8B-B14F-4D97-AF65-F5344CB8AC3E}">
        <p14:creationId xmlns:p14="http://schemas.microsoft.com/office/powerpoint/2010/main" val="67946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7"/>
            <a:ext cx="8229600" cy="2947440"/>
          </a:xfrm>
        </p:spPr>
        <p:txBody>
          <a:bodyPr>
            <a:noAutofit/>
          </a:bodyPr>
          <a:lstStyle/>
          <a:p>
            <a:pPr marL="0" indent="0">
              <a:buNone/>
            </a:pPr>
            <a:r>
              <a:rPr lang="en-US" b="1"/>
              <a:t>Starting point</a:t>
            </a:r>
            <a:r>
              <a:rPr lang="en-US"/>
              <a:t>:</a:t>
            </a:r>
          </a:p>
          <a:p>
            <a:pPr marL="285750" indent="-285750">
              <a:buFont typeface="Arial" panose="020B0604020202020204" pitchFamily="34" charset="0"/>
              <a:buChar char="•"/>
            </a:pPr>
            <a:r>
              <a:rPr lang="en-US" sz="2000"/>
              <a:t>Create a Base Service to make the service implementation more DRY</a:t>
            </a:r>
          </a:p>
          <a:p>
            <a:pPr marL="285750" indent="-285750">
              <a:buFont typeface="Arial" panose="020B0604020202020204" pitchFamily="34" charset="0"/>
              <a:buChar char="•"/>
            </a:pPr>
            <a:r>
              <a:rPr lang="en-US" sz="2000"/>
              <a:t>Create a </a:t>
            </a:r>
            <a:r>
              <a:rPr lang="en-US" sz="2000" err="1"/>
              <a:t>WeatherService</a:t>
            </a:r>
            <a:r>
              <a:rPr lang="en-US" sz="2000"/>
              <a:t> class to handle calling the weather endpoint</a:t>
            </a:r>
          </a:p>
          <a:p>
            <a:pPr marL="285750" indent="-285750">
              <a:buFont typeface="Arial" panose="020B0604020202020204" pitchFamily="34" charset="0"/>
              <a:buChar char="•"/>
            </a:pPr>
            <a:r>
              <a:rPr lang="en-US" sz="2000"/>
              <a:t>Create an </a:t>
            </a:r>
            <a:r>
              <a:rPr lang="en-US" sz="2000" err="1"/>
              <a:t>ImageService</a:t>
            </a:r>
            <a:r>
              <a:rPr lang="en-US" sz="2000"/>
              <a:t> class to call the weather image endpoint</a:t>
            </a:r>
          </a:p>
          <a:p>
            <a:pPr marL="0" indent="0">
              <a:buNone/>
            </a:pPr>
            <a:endParaRPr lang="en-US" sz="1800"/>
          </a:p>
          <a:p>
            <a:pPr marL="0" indent="0">
              <a:buNone/>
            </a:pPr>
            <a:r>
              <a:rPr lang="en-US" sz="1800" b="1"/>
              <a:t>***BONUS*** </a:t>
            </a:r>
            <a:r>
              <a:rPr lang="en-US" sz="1800"/>
              <a:t>Display alert when a response is returned </a:t>
            </a:r>
            <a:r>
              <a:rPr lang="en-US" sz="1800" b="1"/>
              <a:t>***BONUS*** </a:t>
            </a:r>
          </a:p>
          <a:p>
            <a:pPr marL="0" indent="0">
              <a:buNone/>
            </a:pPr>
            <a:endParaRPr lang="en-US" sz="1800"/>
          </a:p>
        </p:txBody>
      </p:sp>
    </p:spTree>
    <p:extLst>
      <p:ext uri="{BB962C8B-B14F-4D97-AF65-F5344CB8AC3E}">
        <p14:creationId xmlns:p14="http://schemas.microsoft.com/office/powerpoint/2010/main" val="2038273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BB7D919-8BC4-ED44-ABC8-63F461FDF5FB}"/>
              </a:ext>
            </a:extLst>
          </p:cNvPr>
          <p:cNvGraphicFramePr>
            <a:graphicFrameLocks noGrp="1"/>
          </p:cNvGraphicFramePr>
          <p:nvPr>
            <p:extLst>
              <p:ext uri="{D42A27DB-BD31-4B8C-83A1-F6EECF244321}">
                <p14:modId xmlns:p14="http://schemas.microsoft.com/office/powerpoint/2010/main" val="887801147"/>
              </p:ext>
            </p:extLst>
          </p:nvPr>
        </p:nvGraphicFramePr>
        <p:xfrm>
          <a:off x="540021" y="1004242"/>
          <a:ext cx="8265516" cy="3596640"/>
        </p:xfrm>
        <a:graphic>
          <a:graphicData uri="http://schemas.openxmlformats.org/drawingml/2006/table">
            <a:tbl>
              <a:tblPr firstRow="1" bandRow="1">
                <a:tableStyleId>{5C22544A-7EE6-4342-B048-85BDC9FD1C3A}</a:tableStyleId>
              </a:tblPr>
              <a:tblGrid>
                <a:gridCol w="4132758">
                  <a:extLst>
                    <a:ext uri="{9D8B030D-6E8A-4147-A177-3AD203B41FA5}">
                      <a16:colId xmlns:a16="http://schemas.microsoft.com/office/drawing/2014/main" val="513087870"/>
                    </a:ext>
                  </a:extLst>
                </a:gridCol>
                <a:gridCol w="4132758">
                  <a:extLst>
                    <a:ext uri="{9D8B030D-6E8A-4147-A177-3AD203B41FA5}">
                      <a16:colId xmlns:a16="http://schemas.microsoft.com/office/drawing/2014/main" val="3846483271"/>
                    </a:ext>
                  </a:extLst>
                </a:gridCol>
              </a:tblGrid>
              <a:tr h="277162">
                <a:tc>
                  <a:txBody>
                    <a:bodyPr/>
                    <a:lstStyle/>
                    <a:p>
                      <a:r>
                        <a:rPr lang="en-GB" sz="1600"/>
                        <a:t>Designers</a:t>
                      </a:r>
                    </a:p>
                  </a:txBody>
                  <a:tcPr>
                    <a:solidFill>
                      <a:srgbClr val="002060"/>
                    </a:solidFill>
                  </a:tcPr>
                </a:tc>
                <a:tc>
                  <a:txBody>
                    <a:bodyPr/>
                    <a:lstStyle/>
                    <a:p>
                      <a:r>
                        <a:rPr lang="en-GB" sz="1600" b="1" kern="1200">
                          <a:solidFill>
                            <a:schemeClr val="lt1"/>
                          </a:solidFill>
                          <a:latin typeface="+mn-lt"/>
                          <a:ea typeface="+mn-ea"/>
                          <a:cs typeface="+mn-cs"/>
                        </a:rPr>
                        <a:t>Code</a:t>
                      </a:r>
                    </a:p>
                  </a:txBody>
                  <a:tcPr>
                    <a:solidFill>
                      <a:srgbClr val="002060"/>
                    </a:solidFill>
                  </a:tcPr>
                </a:tc>
                <a:extLst>
                  <a:ext uri="{0D108BD9-81ED-4DB2-BD59-A6C34878D82A}">
                    <a16:rowId xmlns:a16="http://schemas.microsoft.com/office/drawing/2014/main" val="3418379597"/>
                  </a:ext>
                </a:extLst>
              </a:tr>
              <a:tr h="485192">
                <a:tc>
                  <a:txBody>
                    <a:bodyPr/>
                    <a:lstStyle/>
                    <a:p>
                      <a:pPr>
                        <a:buNone/>
                      </a:pPr>
                      <a:r>
                        <a:rPr lang="en-GB" sz="1400" err="1">
                          <a:latin typeface="Calibri Light" panose="020F0302020204030204" pitchFamily="34" charset="0"/>
                          <a:cs typeface="Calibri Light" panose="020F0302020204030204" pitchFamily="34" charset="0"/>
                        </a:rPr>
                        <a:t>Xamarin.iOS</a:t>
                      </a:r>
                      <a:r>
                        <a:rPr lang="en-GB" sz="1400">
                          <a:latin typeface="Calibri Light" panose="020F0302020204030204" pitchFamily="34" charset="0"/>
                          <a:cs typeface="Calibri Light" panose="020F0302020204030204" pitchFamily="34" charset="0"/>
                        </a:rPr>
                        <a:t> and </a:t>
                      </a:r>
                      <a:r>
                        <a:rPr lang="en-GB" sz="1400" err="1">
                          <a:latin typeface="Calibri Light" panose="020F0302020204030204" pitchFamily="34" charset="0"/>
                          <a:cs typeface="Calibri Light" panose="020F0302020204030204" pitchFamily="34" charset="0"/>
                        </a:rPr>
                        <a:t>Xamarin.Android</a:t>
                      </a:r>
                      <a:r>
                        <a:rPr lang="en-GB" sz="1400">
                          <a:latin typeface="Calibri Light" panose="020F0302020204030204" pitchFamily="34" charset="0"/>
                          <a:cs typeface="Calibri Light" panose="020F0302020204030204" pitchFamily="34" charset="0"/>
                        </a:rPr>
                        <a:t> support native designer tools: </a:t>
                      </a: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iOS Storyboards and </a:t>
                      </a:r>
                      <a:r>
                        <a:rPr lang="en-GB" sz="1400" kern="1200" err="1">
                          <a:solidFill>
                            <a:schemeClr val="dk1"/>
                          </a:solidFill>
                          <a:latin typeface="Calibri Light" panose="020F0302020204030204" pitchFamily="34" charset="0"/>
                          <a:ea typeface="+mn-ea"/>
                          <a:cs typeface="Calibri Light" panose="020F0302020204030204" pitchFamily="34" charset="0"/>
                        </a:rPr>
                        <a:t>Xibs</a:t>
                      </a:r>
                      <a:endParaRPr lang="en-GB" sz="1400" kern="1200">
                        <a:solidFill>
                          <a:schemeClr val="dk1"/>
                        </a:solidFill>
                        <a:latin typeface="Calibri Light" panose="020F0302020204030204" pitchFamily="34" charset="0"/>
                        <a:ea typeface="+mn-ea"/>
                        <a:cs typeface="Calibri Light" panose="020F0302020204030204" pitchFamily="34" charset="0"/>
                      </a:endParaRP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Android XML Layouts </a:t>
                      </a:r>
                    </a:p>
                  </a:txBody>
                  <a:tcPr/>
                </a:tc>
                <a:tc>
                  <a:txBody>
                    <a:bodyPr/>
                    <a:lstStyle/>
                    <a:p>
                      <a:r>
                        <a:rPr lang="en-GB" sz="1400">
                          <a:latin typeface="Calibri Light" panose="020F0302020204030204" pitchFamily="34" charset="0"/>
                          <a:cs typeface="Calibri Light" panose="020F0302020204030204" pitchFamily="34" charset="0"/>
                        </a:rPr>
                        <a:t>The UI for both platforms could also be laid out entirely in code</a:t>
                      </a:r>
                    </a:p>
                  </a:txBody>
                  <a:tcPr/>
                </a:tc>
                <a:extLst>
                  <a:ext uri="{0D108BD9-81ED-4DB2-BD59-A6C34878D82A}">
                    <a16:rowId xmlns:a16="http://schemas.microsoft.com/office/drawing/2014/main" val="3120350310"/>
                  </a:ext>
                </a:extLst>
              </a:tr>
              <a:tr h="833535">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 </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Quick to get started</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Design-time feedback for layout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Lets UX designers participate in UX delivery</a:t>
                      </a:r>
                    </a:p>
                  </a:txBody>
                  <a:tcPr/>
                </a:tc>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implement custom drawing code</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create responsive layouts</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Layouts can be more performant</a:t>
                      </a:r>
                    </a:p>
                  </a:txBody>
                  <a:tcPr/>
                </a:tc>
                <a:extLst>
                  <a:ext uri="{0D108BD9-81ED-4DB2-BD59-A6C34878D82A}">
                    <a16:rowId xmlns:a16="http://schemas.microsoft.com/office/drawing/2014/main" val="4247156961"/>
                  </a:ext>
                </a:extLst>
              </a:tr>
              <a:tr h="103430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Custom drawing code isn’t possible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Constraint systems can be very touchy</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Too many constraints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Inflating XML (Android)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Merging layout files is error prone</a:t>
                      </a:r>
                    </a:p>
                  </a:txBody>
                  <a:tcPr/>
                </a:tc>
                <a:tc>
                  <a:txBody>
                    <a:bodyPr/>
                    <a:lstStyle/>
                    <a:p>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Runtime-feedback for layouts</a:t>
                      </a:r>
                    </a:p>
                  </a:txBody>
                  <a:tcPr/>
                </a:tc>
                <a:extLst>
                  <a:ext uri="{0D108BD9-81ED-4DB2-BD59-A6C34878D82A}">
                    <a16:rowId xmlns:a16="http://schemas.microsoft.com/office/drawing/2014/main" val="1638329220"/>
                  </a:ext>
                </a:extLst>
              </a:tr>
            </a:tbl>
          </a:graphicData>
        </a:graphic>
      </p:graphicFrame>
      <p:sp>
        <p:nvSpPr>
          <p:cNvPr id="2" name="Title 1"/>
          <p:cNvSpPr>
            <a:spLocks noGrp="1"/>
          </p:cNvSpPr>
          <p:nvPr>
            <p:ph type="title"/>
          </p:nvPr>
        </p:nvSpPr>
        <p:spPr/>
        <p:txBody>
          <a:bodyPr>
            <a:noAutofit/>
          </a:bodyPr>
          <a:lstStyle/>
          <a:p>
            <a:r>
              <a:rPr lang="en-US"/>
              <a:t>Building layouts – Using designers vs. code</a:t>
            </a:r>
          </a:p>
        </p:txBody>
      </p:sp>
    </p:spTree>
    <p:extLst>
      <p:ext uri="{BB962C8B-B14F-4D97-AF65-F5344CB8AC3E}">
        <p14:creationId xmlns:p14="http://schemas.microsoft.com/office/powerpoint/2010/main" val="2707942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 in code – </a:t>
            </a:r>
            <a:r>
              <a:rPr lang="en-US" b="1"/>
              <a:t>no</a:t>
            </a:r>
            <a:r>
              <a:rPr lang="en-US"/>
              <a:t> designers!</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3"/>
          <a:srcRect l="16670" t="13536" r="16895" b="18946"/>
          <a:stretch/>
        </p:blipFill>
        <p:spPr>
          <a:xfrm>
            <a:off x="7007130" y="1265583"/>
            <a:ext cx="1856774" cy="3298796"/>
          </a:xfrm>
          <a:prstGeom prst="rect">
            <a:avLst/>
          </a:prstGeom>
          <a:ln w="6350">
            <a:solidFill>
              <a:schemeClr val="tx1"/>
            </a:solidFill>
          </a:ln>
        </p:spPr>
      </p:pic>
      <p:pic>
        <p:nvPicPr>
          <p:cNvPr id="6" name="Picture 5">
            <a:extLst>
              <a:ext uri="{FF2B5EF4-FFF2-40B4-BE49-F238E27FC236}">
                <a16:creationId xmlns:a16="http://schemas.microsoft.com/office/drawing/2014/main" id="{FAF10A88-755D-7F40-A74B-C16BAFE043CC}"/>
              </a:ext>
            </a:extLst>
          </p:cNvPr>
          <p:cNvPicPr>
            <a:picLocks noChangeAspect="1"/>
          </p:cNvPicPr>
          <p:nvPr/>
        </p:nvPicPr>
        <p:blipFill rotWithShape="1">
          <a:blip r:embed="rId4"/>
          <a:srcRect l="16776" t="13613" r="16693" b="18693"/>
          <a:stretch/>
        </p:blipFill>
        <p:spPr>
          <a:xfrm>
            <a:off x="4801204" y="1156419"/>
            <a:ext cx="1845276" cy="3282280"/>
          </a:xfrm>
          <a:prstGeom prst="rect">
            <a:avLst/>
          </a:prstGeom>
          <a:ln w="3175">
            <a:solidFill>
              <a:schemeClr val="tx1"/>
            </a:solidFill>
          </a:ln>
        </p:spPr>
      </p:pic>
    </p:spTree>
    <p:extLst>
      <p:ext uri="{BB962C8B-B14F-4D97-AF65-F5344CB8AC3E}">
        <p14:creationId xmlns:p14="http://schemas.microsoft.com/office/powerpoint/2010/main" val="2646651865"/>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846397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patterns</a:t>
            </a:r>
          </a:p>
        </p:txBody>
      </p:sp>
    </p:spTree>
    <p:extLst>
      <p:ext uri="{BB962C8B-B14F-4D97-AF65-F5344CB8AC3E}">
        <p14:creationId xmlns:p14="http://schemas.microsoft.com/office/powerpoint/2010/main" val="826885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using a pattern</a:t>
            </a:r>
          </a:p>
        </p:txBody>
      </p:sp>
      <p:sp>
        <p:nvSpPr>
          <p:cNvPr id="3" name="Content Placeholder 2"/>
          <p:cNvSpPr>
            <a:spLocks noGrp="1"/>
          </p:cNvSpPr>
          <p:nvPr>
            <p:ph idx="1"/>
          </p:nvPr>
        </p:nvSpPr>
        <p:spPr>
          <a:xfrm>
            <a:off x="457199" y="1004242"/>
            <a:ext cx="8568813" cy="3479268"/>
          </a:xfrm>
        </p:spPr>
        <p:txBody>
          <a:bodyPr>
            <a:normAutofit/>
          </a:bodyPr>
          <a:lstStyle/>
          <a:p>
            <a:r>
              <a:rPr lang="en-US"/>
              <a:t>Separation of concerns</a:t>
            </a:r>
          </a:p>
          <a:p>
            <a:r>
              <a:rPr lang="en-US"/>
              <a:t>Easier to maintain</a:t>
            </a:r>
          </a:p>
          <a:p>
            <a:r>
              <a:rPr lang="en-US"/>
              <a:t>Encourages reusable and extensible code</a:t>
            </a:r>
          </a:p>
          <a:p>
            <a:r>
              <a:rPr lang="en-US"/>
              <a:t>Better developer (and designer) workflow</a:t>
            </a:r>
          </a:p>
        </p:txBody>
      </p:sp>
    </p:spTree>
    <p:extLst>
      <p:ext uri="{BB962C8B-B14F-4D97-AF65-F5344CB8AC3E}">
        <p14:creationId xmlns:p14="http://schemas.microsoft.com/office/powerpoint/2010/main" val="3526374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Model-View-Controller (MVC) pattern</a:t>
            </a:r>
          </a:p>
        </p:txBody>
      </p:sp>
      <p:sp>
        <p:nvSpPr>
          <p:cNvPr id="3" name="Content Placeholder 2"/>
          <p:cNvSpPr>
            <a:spLocks noGrp="1"/>
          </p:cNvSpPr>
          <p:nvPr>
            <p:ph idx="1"/>
          </p:nvPr>
        </p:nvSpPr>
        <p:spPr>
          <a:xfrm>
            <a:off x="381002" y="1004241"/>
            <a:ext cx="5259154" cy="3789432"/>
          </a:xfrm>
        </p:spPr>
        <p:txBody>
          <a:bodyPr>
            <a:noAutofit/>
          </a:bodyPr>
          <a:lstStyle/>
          <a:p>
            <a:pPr marL="0" indent="0">
              <a:spcBef>
                <a:spcPts val="600"/>
              </a:spcBef>
              <a:buNone/>
            </a:pPr>
            <a:r>
              <a:rPr lang="en-US" sz="1800" dirty="0"/>
              <a:t>The recommended/default pattern for iOS apps and many web technologies. Provides for a separation between:</a:t>
            </a:r>
          </a:p>
          <a:p>
            <a:pPr marL="0" indent="0">
              <a:spcBef>
                <a:spcPts val="600"/>
              </a:spcBef>
              <a:buNone/>
            </a:pPr>
            <a:endParaRPr lang="en-US" sz="1800" dirty="0"/>
          </a:p>
          <a:p>
            <a:pPr>
              <a:spcBef>
                <a:spcPts val="600"/>
              </a:spcBef>
            </a:pPr>
            <a:r>
              <a:rPr lang="en-US" sz="1800" b="1" dirty="0"/>
              <a:t>View</a:t>
            </a:r>
            <a:r>
              <a:rPr lang="en-US" sz="1800" dirty="0"/>
              <a:t>: the actual definition of a UI/Screen</a:t>
            </a:r>
          </a:p>
          <a:p>
            <a:pPr>
              <a:spcBef>
                <a:spcPts val="600"/>
              </a:spcBef>
            </a:pPr>
            <a:r>
              <a:rPr lang="en-US" sz="1800" b="1" dirty="0"/>
              <a:t>Controller</a:t>
            </a:r>
            <a:r>
              <a:rPr lang="en-US" sz="1800" dirty="0"/>
              <a:t>: the engine behind it that handles interaction</a:t>
            </a:r>
          </a:p>
          <a:p>
            <a:pPr>
              <a:spcBef>
                <a:spcPts val="600"/>
              </a:spcBef>
            </a:pPr>
            <a:r>
              <a:rPr lang="en-US" sz="1800" b="1" dirty="0"/>
              <a:t>Model</a:t>
            </a:r>
            <a:r>
              <a:rPr lang="en-US" sz="1800" dirty="0"/>
              <a:t>: the data that populates it</a:t>
            </a:r>
          </a:p>
          <a:p>
            <a:pPr>
              <a:spcBef>
                <a:spcPts val="600"/>
              </a:spcBef>
            </a:pPr>
            <a:endParaRPr lang="en-US" sz="1800" dirty="0"/>
          </a:p>
          <a:p>
            <a:pPr marL="0" indent="0">
              <a:spcBef>
                <a:spcPts val="600"/>
              </a:spcBef>
              <a:buNone/>
            </a:pPr>
            <a:r>
              <a:rPr lang="en-US" sz="1400" dirty="0"/>
              <a:t>***The model is completely optional so the core usage of this pattern is often in the relationship between the View and Controller</a:t>
            </a:r>
          </a:p>
        </p:txBody>
      </p:sp>
      <p:grpSp>
        <p:nvGrpSpPr>
          <p:cNvPr id="4" name="Group 15"/>
          <p:cNvGrpSpPr/>
          <p:nvPr/>
        </p:nvGrpSpPr>
        <p:grpSpPr>
          <a:xfrm>
            <a:off x="5468707" y="1500622"/>
            <a:ext cx="3560699" cy="1700366"/>
            <a:chOff x="2307934" y="1589527"/>
            <a:chExt cx="4820651" cy="2302041"/>
          </a:xfrm>
        </p:grpSpPr>
        <p:sp>
          <p:nvSpPr>
            <p:cNvPr id="5" name="Rectangle 16"/>
            <p:cNvSpPr/>
            <p:nvPr/>
          </p:nvSpPr>
          <p:spPr bwMode="auto">
            <a:xfrm>
              <a:off x="3791828" y="1589527"/>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Controller</a:t>
              </a:r>
            </a:p>
          </p:txBody>
        </p:sp>
        <p:sp>
          <p:nvSpPr>
            <p:cNvPr id="6" name="Rectangle 17"/>
            <p:cNvSpPr/>
            <p:nvPr/>
          </p:nvSpPr>
          <p:spPr bwMode="auto">
            <a:xfrm>
              <a:off x="2307934"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Model</a:t>
              </a:r>
            </a:p>
          </p:txBody>
        </p:sp>
        <p:sp>
          <p:nvSpPr>
            <p:cNvPr id="7" name="Rectangle 18"/>
            <p:cNvSpPr/>
            <p:nvPr/>
          </p:nvSpPr>
          <p:spPr bwMode="auto">
            <a:xfrm>
              <a:off x="5315829"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View</a:t>
              </a:r>
            </a:p>
          </p:txBody>
        </p:sp>
        <p:cxnSp>
          <p:nvCxnSpPr>
            <p:cNvPr id="8" name="Straight Arrow Connector 19"/>
            <p:cNvCxnSpPr>
              <a:cxnSpLocks/>
            </p:cNvCxnSpPr>
            <p:nvPr/>
          </p:nvCxnSpPr>
          <p:spPr>
            <a:xfrm flipH="1">
              <a:off x="2918326" y="2080816"/>
              <a:ext cx="873503" cy="1136984"/>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0"/>
            <p:cNvCxnSpPr>
              <a:cxnSpLocks/>
            </p:cNvCxnSpPr>
            <p:nvPr/>
          </p:nvCxnSpPr>
          <p:spPr>
            <a:xfrm flipH="1">
              <a:off x="3190245" y="2233216"/>
              <a:ext cx="729919" cy="984584"/>
            </a:xfrm>
            <a:prstGeom prst="straightConnector1">
              <a:avLst/>
            </a:prstGeom>
            <a:ln w="19050">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21"/>
            <p:cNvSpPr txBox="1"/>
            <p:nvPr/>
          </p:nvSpPr>
          <p:spPr>
            <a:xfrm rot="18496140">
              <a:off x="2746075" y="2403186"/>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Update</a:t>
              </a:r>
            </a:p>
          </p:txBody>
        </p:sp>
        <p:sp>
          <p:nvSpPr>
            <p:cNvPr id="11" name="TextBox 22"/>
            <p:cNvSpPr txBox="1"/>
            <p:nvPr/>
          </p:nvSpPr>
          <p:spPr>
            <a:xfrm rot="18496140">
              <a:off x="3144820" y="2689781"/>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Notify</a:t>
              </a:r>
            </a:p>
          </p:txBody>
        </p:sp>
        <p:cxnSp>
          <p:nvCxnSpPr>
            <p:cNvPr id="12" name="Straight Arrow Connector 23"/>
            <p:cNvCxnSpPr>
              <a:cxnSpLocks/>
            </p:cNvCxnSpPr>
            <p:nvPr/>
          </p:nvCxnSpPr>
          <p:spPr>
            <a:xfrm flipH="1" flipV="1">
              <a:off x="5489584" y="2207105"/>
              <a:ext cx="784858" cy="1010695"/>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4"/>
            <p:cNvCxnSpPr/>
            <p:nvPr/>
          </p:nvCxnSpPr>
          <p:spPr>
            <a:xfrm>
              <a:off x="5602796" y="2079813"/>
              <a:ext cx="912812" cy="1137987"/>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5"/>
            <p:cNvSpPr txBox="1"/>
            <p:nvPr/>
          </p:nvSpPr>
          <p:spPr>
            <a:xfrm rot="3081710">
              <a:off x="5703167" y="2430692"/>
              <a:ext cx="985768" cy="229176"/>
            </a:xfrm>
            <a:prstGeom prst="rect">
              <a:avLst/>
            </a:prstGeom>
            <a:noFill/>
          </p:spPr>
          <p:txBody>
            <a:bodyPr wrap="square" lIns="0" tIns="0" rIns="0" bIns="0" rtlCol="0">
              <a:spAutoFit/>
            </a:bodyPr>
            <a:lstStyle/>
            <a:p>
              <a:pPr algn="ctr"/>
              <a:r>
                <a:rPr lang="en-GB"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Update</a:t>
              </a:r>
            </a:p>
          </p:txBody>
        </p:sp>
        <p:sp>
          <p:nvSpPr>
            <p:cNvPr id="15" name="TextBox 26"/>
            <p:cNvSpPr txBox="1"/>
            <p:nvPr/>
          </p:nvSpPr>
          <p:spPr>
            <a:xfrm rot="3081710">
              <a:off x="5237306" y="2661238"/>
              <a:ext cx="1025480"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action</a:t>
              </a:r>
            </a:p>
          </p:txBody>
        </p:sp>
      </p:grpSp>
    </p:spTree>
    <p:extLst>
      <p:ext uri="{BB962C8B-B14F-4D97-AF65-F5344CB8AC3E}">
        <p14:creationId xmlns:p14="http://schemas.microsoft.com/office/powerpoint/2010/main" val="1564883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a:t>
            </a:r>
            <a:r>
              <a:rPr lang="en-US" err="1"/>
              <a:t>ViewModel</a:t>
            </a:r>
            <a:r>
              <a:rPr lang="en-US"/>
              <a:t> (MVVM) pattern</a:t>
            </a:r>
          </a:p>
        </p:txBody>
      </p:sp>
      <p:sp>
        <p:nvSpPr>
          <p:cNvPr id="3" name="Content Placeholder 2"/>
          <p:cNvSpPr>
            <a:spLocks noGrp="1"/>
          </p:cNvSpPr>
          <p:nvPr>
            <p:ph idx="1"/>
          </p:nvPr>
        </p:nvSpPr>
        <p:spPr>
          <a:xfrm>
            <a:off x="457199" y="1004242"/>
            <a:ext cx="8568813" cy="3479268"/>
          </a:xfrm>
        </p:spPr>
        <p:txBody>
          <a:bodyPr>
            <a:normAutofit/>
          </a:bodyPr>
          <a:lstStyle/>
          <a:p>
            <a:pPr marL="0" indent="0">
              <a:buNone/>
            </a:pPr>
            <a:r>
              <a:rPr lang="en-US" sz="2000"/>
              <a:t>The Model-View-</a:t>
            </a:r>
            <a:r>
              <a:rPr lang="en-US" sz="2000" err="1"/>
              <a:t>ViewModel</a:t>
            </a:r>
            <a:r>
              <a:rPr lang="en-US" sz="2000"/>
              <a:t> (MVVM) was introduced at the beginning of WPF to address separation of concerns and improve testability</a:t>
            </a:r>
          </a:p>
          <a:p>
            <a:pPr marL="0" indent="0">
              <a:buNone/>
            </a:pPr>
            <a:endParaRPr lang="en-US" sz="2000"/>
          </a:p>
          <a:p>
            <a:pPr marL="0" indent="0">
              <a:buNone/>
            </a:pPr>
            <a:r>
              <a:rPr lang="en-US" sz="2000"/>
              <a:t>MVVM is composed of three parts: </a:t>
            </a:r>
          </a:p>
          <a:p>
            <a:r>
              <a:rPr lang="en-US" sz="1600" b="1"/>
              <a:t>Model:</a:t>
            </a:r>
            <a:r>
              <a:rPr lang="en-US" sz="1600"/>
              <a:t> corresponds to the data you’ll want to display and manipulate on screen</a:t>
            </a:r>
          </a:p>
          <a:p>
            <a:r>
              <a:rPr lang="en-US" sz="1600" b="1"/>
              <a:t>View:</a:t>
            </a:r>
            <a:r>
              <a:rPr lang="en-US" sz="1600"/>
              <a:t> the presentation component and the UI</a:t>
            </a:r>
          </a:p>
          <a:p>
            <a:r>
              <a:rPr lang="en-US" sz="1600" b="1" err="1"/>
              <a:t>ViewModel</a:t>
            </a:r>
            <a:r>
              <a:rPr lang="en-US" sz="1600" b="1"/>
              <a:t>:</a:t>
            </a:r>
            <a:r>
              <a:rPr lang="en-US" sz="1600"/>
              <a:t> displays Model data in the View using data binding and responds to user input</a:t>
            </a:r>
          </a:p>
        </p:txBody>
      </p:sp>
      <p:grpSp>
        <p:nvGrpSpPr>
          <p:cNvPr id="4" name="Group 3"/>
          <p:cNvGrpSpPr/>
          <p:nvPr/>
        </p:nvGrpSpPr>
        <p:grpSpPr>
          <a:xfrm>
            <a:off x="1767010" y="3781638"/>
            <a:ext cx="5221615" cy="701872"/>
            <a:chOff x="915914" y="3682461"/>
            <a:chExt cx="5221615" cy="701872"/>
          </a:xfrm>
        </p:grpSpPr>
        <p:sp>
          <p:nvSpPr>
            <p:cNvPr id="5" name="Rectangle 16"/>
            <p:cNvSpPr/>
            <p:nvPr/>
          </p:nvSpPr>
          <p:spPr bwMode="auto">
            <a:xfrm>
              <a:off x="915914"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Model</a:t>
              </a:r>
            </a:p>
          </p:txBody>
        </p:sp>
        <p:sp>
          <p:nvSpPr>
            <p:cNvPr id="6" name="Rectangle 16"/>
            <p:cNvSpPr/>
            <p:nvPr/>
          </p:nvSpPr>
          <p:spPr bwMode="auto">
            <a:xfrm>
              <a:off x="2547709"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ViewModel</a:t>
              </a:r>
            </a:p>
          </p:txBody>
        </p:sp>
        <p:sp>
          <p:nvSpPr>
            <p:cNvPr id="7" name="Rectangle 16"/>
            <p:cNvSpPr/>
            <p:nvPr/>
          </p:nvSpPr>
          <p:spPr bwMode="auto">
            <a:xfrm>
              <a:off x="4175030"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a:t>
              </a:r>
            </a:p>
          </p:txBody>
        </p:sp>
        <p:sp>
          <p:nvSpPr>
            <p:cNvPr id="8" name="TextBox 21"/>
            <p:cNvSpPr txBox="1"/>
            <p:nvPr/>
          </p:nvSpPr>
          <p:spPr>
            <a:xfrm>
              <a:off x="1709854"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sp>
          <p:nvSpPr>
            <p:cNvPr id="9" name="TextBox 21"/>
            <p:cNvSpPr txBox="1"/>
            <p:nvPr/>
          </p:nvSpPr>
          <p:spPr>
            <a:xfrm>
              <a:off x="3337175"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cxnSp>
          <p:nvCxnSpPr>
            <p:cNvPr id="10" name="Straight Arrow Connector 24"/>
            <p:cNvCxnSpPr/>
            <p:nvPr/>
          </p:nvCxnSpPr>
          <p:spPr>
            <a:xfrm>
              <a:off x="1709854" y="4131715"/>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4"/>
            <p:cNvCxnSpPr/>
            <p:nvPr/>
          </p:nvCxnSpPr>
          <p:spPr>
            <a:xfrm>
              <a:off x="3337174" y="4111321"/>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24"/>
            <p:cNvCxnSpPr/>
            <p:nvPr/>
          </p:nvCxnSpPr>
          <p:spPr>
            <a:xfrm>
              <a:off x="4968970" y="4129823"/>
              <a:ext cx="606640" cy="1892"/>
            </a:xfrm>
            <a:prstGeom prst="straightConnector1">
              <a:avLst/>
            </a:prstGeom>
            <a:ln>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5299674" y="3682461"/>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input</a:t>
              </a:r>
            </a:p>
          </p:txBody>
        </p:sp>
        <p:sp>
          <p:nvSpPr>
            <p:cNvPr id="19" name="TextBox 21"/>
            <p:cNvSpPr txBox="1"/>
            <p:nvPr/>
          </p:nvSpPr>
          <p:spPr>
            <a:xfrm>
              <a:off x="5512304" y="4059044"/>
              <a:ext cx="446049"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a:t>
              </a:r>
            </a:p>
          </p:txBody>
        </p:sp>
        <p:sp>
          <p:nvSpPr>
            <p:cNvPr id="20" name="TextBox 21"/>
            <p:cNvSpPr txBox="1"/>
            <p:nvPr/>
          </p:nvSpPr>
          <p:spPr>
            <a:xfrm>
              <a:off x="3337174" y="3942043"/>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sp>
          <p:nvSpPr>
            <p:cNvPr id="21" name="TextBox 21"/>
            <p:cNvSpPr txBox="1"/>
            <p:nvPr/>
          </p:nvSpPr>
          <p:spPr>
            <a:xfrm>
              <a:off x="1709510" y="3960546"/>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grpSp>
    </p:spTree>
    <p:extLst>
      <p:ext uri="{BB962C8B-B14F-4D97-AF65-F5344CB8AC3E}">
        <p14:creationId xmlns:p14="http://schemas.microsoft.com/office/powerpoint/2010/main" val="166214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5" name="Rectangular Callout 4"/>
          <p:cNvSpPr/>
          <p:nvPr/>
        </p:nvSpPr>
        <p:spPr>
          <a:xfrm>
            <a:off x="4950689" y="2407147"/>
            <a:ext cx="2050473" cy="1099127"/>
          </a:xfrm>
          <a:prstGeom prst="wedgeRectCallout">
            <a:avLst>
              <a:gd name="adj1" fmla="val -69752"/>
              <a:gd name="adj2" fmla="val 25647"/>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Exceptions are reported in non-traditional fashion</a:t>
            </a:r>
          </a:p>
        </p:txBody>
      </p:sp>
      <p:sp>
        <p:nvSpPr>
          <p:cNvPr id="7" name="Rectangle 6"/>
          <p:cNvSpPr/>
          <p:nvPr/>
        </p:nvSpPr>
        <p:spPr>
          <a:xfrm>
            <a:off x="2010229" y="3114514"/>
            <a:ext cx="2340263" cy="28182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6458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2A45-A05D-463E-848B-14E7D3B4EB12}"/>
              </a:ext>
            </a:extLst>
          </p:cNvPr>
          <p:cNvSpPr>
            <a:spLocks noGrp="1"/>
          </p:cNvSpPr>
          <p:nvPr>
            <p:ph type="title"/>
          </p:nvPr>
        </p:nvSpPr>
        <p:spPr/>
        <p:txBody>
          <a:bodyPr>
            <a:normAutofit fontScale="90000"/>
          </a:bodyPr>
          <a:lstStyle/>
          <a:p>
            <a:r>
              <a:rPr lang="en-US"/>
              <a:t>MVC and MVVM differences</a:t>
            </a:r>
          </a:p>
        </p:txBody>
      </p:sp>
      <p:graphicFrame>
        <p:nvGraphicFramePr>
          <p:cNvPr id="4" name="Table 4">
            <a:extLst>
              <a:ext uri="{FF2B5EF4-FFF2-40B4-BE49-F238E27FC236}">
                <a16:creationId xmlns:a16="http://schemas.microsoft.com/office/drawing/2014/main" id="{99B29612-37CE-4341-A8B7-6022B4E20C54}"/>
              </a:ext>
            </a:extLst>
          </p:cNvPr>
          <p:cNvGraphicFramePr>
            <a:graphicFrameLocks noGrp="1"/>
          </p:cNvGraphicFramePr>
          <p:nvPr>
            <p:extLst>
              <p:ext uri="{D42A27DB-BD31-4B8C-83A1-F6EECF244321}">
                <p14:modId xmlns:p14="http://schemas.microsoft.com/office/powerpoint/2010/main" val="64955426"/>
              </p:ext>
            </p:extLst>
          </p:nvPr>
        </p:nvGraphicFramePr>
        <p:xfrm>
          <a:off x="587832" y="1302870"/>
          <a:ext cx="7749344" cy="3195096"/>
        </p:xfrm>
        <a:graphic>
          <a:graphicData uri="http://schemas.openxmlformats.org/drawingml/2006/table">
            <a:tbl>
              <a:tblPr firstRow="1" bandRow="1">
                <a:tableStyleId>{5C22544A-7EE6-4342-B048-85BDC9FD1C3A}</a:tableStyleId>
              </a:tblPr>
              <a:tblGrid>
                <a:gridCol w="3827988">
                  <a:extLst>
                    <a:ext uri="{9D8B030D-6E8A-4147-A177-3AD203B41FA5}">
                      <a16:colId xmlns:a16="http://schemas.microsoft.com/office/drawing/2014/main" val="513087870"/>
                    </a:ext>
                  </a:extLst>
                </a:gridCol>
                <a:gridCol w="3921356">
                  <a:extLst>
                    <a:ext uri="{9D8B030D-6E8A-4147-A177-3AD203B41FA5}">
                      <a16:colId xmlns:a16="http://schemas.microsoft.com/office/drawing/2014/main" val="3846483271"/>
                    </a:ext>
                  </a:extLst>
                </a:gridCol>
              </a:tblGrid>
              <a:tr h="469433">
                <a:tc>
                  <a:txBody>
                    <a:bodyPr/>
                    <a:lstStyle/>
                    <a:p>
                      <a:r>
                        <a:rPr lang="en-GB" sz="2400"/>
                        <a:t>MVC</a:t>
                      </a:r>
                    </a:p>
                  </a:txBody>
                  <a:tcPr>
                    <a:solidFill>
                      <a:srgbClr val="002060"/>
                    </a:solidFill>
                  </a:tcPr>
                </a:tc>
                <a:tc>
                  <a:txBody>
                    <a:bodyPr/>
                    <a:lstStyle/>
                    <a:p>
                      <a:r>
                        <a:rPr lang="en-GB" sz="2400"/>
                        <a:t>MVVM</a:t>
                      </a:r>
                    </a:p>
                  </a:txBody>
                  <a:tcPr>
                    <a:solidFill>
                      <a:srgbClr val="002060"/>
                    </a:solidFill>
                  </a:tcPr>
                </a:tc>
                <a:extLst>
                  <a:ext uri="{0D108BD9-81ED-4DB2-BD59-A6C34878D82A}">
                    <a16:rowId xmlns:a16="http://schemas.microsoft.com/office/drawing/2014/main" val="3418379597"/>
                  </a:ext>
                </a:extLst>
              </a:tr>
              <a:tr h="1095344">
                <a:tc>
                  <a:txBody>
                    <a:bodyPr/>
                    <a:lstStyle/>
                    <a:p>
                      <a:r>
                        <a:rPr lang="en-GB" sz="1600">
                          <a:latin typeface="Calibri Light" panose="020F0302020204030204" pitchFamily="34" charset="0"/>
                          <a:cs typeface="Calibri Light" panose="020F0302020204030204" pitchFamily="34" charset="0"/>
                        </a:rPr>
                        <a:t>Commonly associated with and has origins as a server-side programming pattern; spans many platforms/languages</a:t>
                      </a:r>
                    </a:p>
                  </a:txBody>
                  <a:tcPr/>
                </a:tc>
                <a:tc>
                  <a:txBody>
                    <a:bodyPr/>
                    <a:lstStyle/>
                    <a:p>
                      <a:r>
                        <a:rPr lang="en-GB" sz="1600">
                          <a:latin typeface="Calibri Light" panose="020F0302020204030204" pitchFamily="34" charset="0"/>
                          <a:cs typeface="Calibri Light" panose="020F0302020204030204" pitchFamily="34" charset="0"/>
                        </a:rPr>
                        <a:t>Developed as a client-side pattern with most support and usage by C# developers</a:t>
                      </a:r>
                    </a:p>
                  </a:txBody>
                  <a:tcPr/>
                </a:tc>
                <a:extLst>
                  <a:ext uri="{0D108BD9-81ED-4DB2-BD59-A6C34878D82A}">
                    <a16:rowId xmlns:a16="http://schemas.microsoft.com/office/drawing/2014/main" val="3120350310"/>
                  </a:ext>
                </a:extLst>
              </a:tr>
              <a:tr h="807359">
                <a:tc>
                  <a:txBody>
                    <a:bodyPr/>
                    <a:lstStyle/>
                    <a:p>
                      <a:r>
                        <a:rPr lang="en-GB" sz="1600">
                          <a:latin typeface="Calibri Light" panose="020F0302020204030204" pitchFamily="34" charset="0"/>
                          <a:cs typeface="Calibri Light" panose="020F0302020204030204" pitchFamily="34" charset="0"/>
                        </a:rPr>
                        <a:t>The Controller is the object that changes and manages both the Model and the View</a:t>
                      </a:r>
                    </a:p>
                  </a:txBody>
                  <a:tcPr/>
                </a:tc>
                <a:tc>
                  <a:txBody>
                    <a:bodyPr/>
                    <a:lstStyle/>
                    <a:p>
                      <a:r>
                        <a:rPr lang="en-GB" sz="1600">
                          <a:latin typeface="Calibri Light" panose="020F0302020204030204" pitchFamily="34" charset="0"/>
                          <a:cs typeface="Calibri Light" panose="020F0302020204030204" pitchFamily="34" charset="0"/>
                        </a:rPr>
                        <a:t>The </a:t>
                      </a:r>
                      <a:r>
                        <a:rPr lang="en-GB" sz="1600" err="1">
                          <a:latin typeface="Calibri Light" panose="020F0302020204030204" pitchFamily="34" charset="0"/>
                          <a:cs typeface="Calibri Light" panose="020F0302020204030204" pitchFamily="34" charset="0"/>
                        </a:rPr>
                        <a:t>ViewModel</a:t>
                      </a:r>
                      <a:r>
                        <a:rPr lang="en-GB" sz="1600">
                          <a:latin typeface="Calibri Light" panose="020F0302020204030204" pitchFamily="34" charset="0"/>
                          <a:cs typeface="Calibri Light" panose="020F0302020204030204" pitchFamily="34" charset="0"/>
                        </a:rPr>
                        <a:t> represents the data (and view state) on the client; the Model represents the data on the server</a:t>
                      </a:r>
                    </a:p>
                  </a:txBody>
                  <a:tcPr/>
                </a:tc>
                <a:extLst>
                  <a:ext uri="{0D108BD9-81ED-4DB2-BD59-A6C34878D82A}">
                    <a16:rowId xmlns:a16="http://schemas.microsoft.com/office/drawing/2014/main" val="4247156961"/>
                  </a:ext>
                </a:extLst>
              </a:tr>
              <a:tr h="80735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600">
                          <a:latin typeface="Calibri Light" panose="020F0302020204030204" pitchFamily="34" charset="0"/>
                          <a:cs typeface="Calibri Light" panose="020F0302020204030204" pitchFamily="34" charset="0"/>
                        </a:rPr>
                        <a:t>Uses a Controller to populate a Model and then provides it with a View to display it</a:t>
                      </a:r>
                    </a:p>
                  </a:txBody>
                  <a:tcPr/>
                </a:tc>
                <a:tc>
                  <a:txBody>
                    <a:bodyPr/>
                    <a:lstStyle/>
                    <a:p>
                      <a:r>
                        <a:rPr lang="en-GB" sz="1600">
                          <a:latin typeface="Calibri Light" panose="020F0302020204030204" pitchFamily="34" charset="0"/>
                          <a:cs typeface="Calibri Light" panose="020F0302020204030204" pitchFamily="34" charset="0"/>
                        </a:rPr>
                        <a:t>Leverages the Observer pattern to keep the View in sync with the Model data that backs it</a:t>
                      </a:r>
                    </a:p>
                  </a:txBody>
                  <a:tcPr/>
                </a:tc>
                <a:extLst>
                  <a:ext uri="{0D108BD9-81ED-4DB2-BD59-A6C34878D82A}">
                    <a16:rowId xmlns:a16="http://schemas.microsoft.com/office/drawing/2014/main" val="1638329220"/>
                  </a:ext>
                </a:extLst>
              </a:tr>
            </a:tbl>
          </a:graphicData>
        </a:graphic>
      </p:graphicFrame>
    </p:spTree>
    <p:extLst>
      <p:ext uri="{BB962C8B-B14F-4D97-AF65-F5344CB8AC3E}">
        <p14:creationId xmlns:p14="http://schemas.microsoft.com/office/powerpoint/2010/main" val="1725616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Choosing between MVC and MVVM</a:t>
            </a:r>
          </a:p>
        </p:txBody>
      </p:sp>
      <p:sp>
        <p:nvSpPr>
          <p:cNvPr id="3" name="Content Placeholder 2"/>
          <p:cNvSpPr>
            <a:spLocks noGrp="1"/>
          </p:cNvSpPr>
          <p:nvPr>
            <p:ph idx="1"/>
          </p:nvPr>
        </p:nvSpPr>
        <p:spPr>
          <a:xfrm>
            <a:off x="457199" y="1004242"/>
            <a:ext cx="8506409" cy="3479268"/>
          </a:xfrm>
        </p:spPr>
        <p:txBody>
          <a:bodyPr>
            <a:normAutofit/>
          </a:bodyPr>
          <a:lstStyle/>
          <a:p>
            <a:r>
              <a:rPr lang="en-US"/>
              <a:t>Both are great patterns with supporting frameworks</a:t>
            </a:r>
          </a:p>
          <a:p>
            <a:r>
              <a:rPr lang="en-US"/>
              <a:t>Matter of preference and/or familiarity with a given pattern </a:t>
            </a:r>
          </a:p>
          <a:p>
            <a:r>
              <a:rPr lang="en-US"/>
              <a:t>MVVM is often chosen for:</a:t>
            </a:r>
          </a:p>
          <a:p>
            <a:pPr lvl="1"/>
            <a:r>
              <a:rPr lang="en-US"/>
              <a:t>XAML-based applications (Windows/Xamarin.Forms) with data binding support</a:t>
            </a:r>
          </a:p>
          <a:p>
            <a:pPr lvl="1"/>
            <a:r>
              <a:rPr lang="en-US"/>
              <a:t>Driving greater code reuse and testability across multiple platforms, especially those written using C#</a:t>
            </a:r>
          </a:p>
          <a:p>
            <a:pPr lvl="1"/>
            <a:r>
              <a:rPr lang="en-US"/>
              <a:t>Developers familiar with this pattern, a supporting framework or native Windows apps</a:t>
            </a:r>
          </a:p>
          <a:p>
            <a:pPr lvl="1"/>
            <a:endParaRPr lang="en-US"/>
          </a:p>
        </p:txBody>
      </p:sp>
    </p:spTree>
    <p:extLst>
      <p:ext uri="{BB962C8B-B14F-4D97-AF65-F5344CB8AC3E}">
        <p14:creationId xmlns:p14="http://schemas.microsoft.com/office/powerpoint/2010/main" val="1911228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Code share with MVVM</a:t>
            </a:r>
          </a:p>
        </p:txBody>
      </p:sp>
      <p:sp>
        <p:nvSpPr>
          <p:cNvPr id="4" name="Rounded Rectangle 3"/>
          <p:cNvSpPr/>
          <p:nvPr/>
        </p:nvSpPr>
        <p:spPr>
          <a:xfrm>
            <a:off x="1169044"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ounded Rectangle 4"/>
          <p:cNvSpPr/>
          <p:nvPr/>
        </p:nvSpPr>
        <p:spPr>
          <a:xfrm>
            <a:off x="5488331"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5488331"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UITableViewSource</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NumberOfRows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NumberOfSections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GetCell</a:t>
            </a:r>
            <a:endParaRPr lang="en-US" sz="1000">
              <a:solidFill>
                <a:schemeClr val="tx1"/>
              </a:solidFill>
              <a:latin typeface="Consolas" charset="0"/>
              <a:ea typeface="Consolas" charset="0"/>
              <a:cs typeface="Consolas" charset="0"/>
            </a:endParaRPr>
          </a:p>
        </p:txBody>
      </p:sp>
      <p:sp>
        <p:nvSpPr>
          <p:cNvPr id="14" name="Rounded Rectangle 13"/>
          <p:cNvSpPr/>
          <p:nvPr/>
        </p:nvSpPr>
        <p:spPr>
          <a:xfrm>
            <a:off x="1169044"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RecyclerView.Adapter</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ItemCount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OnBindViewHolder</a:t>
            </a:r>
            <a:endParaRPr lang="en-US" sz="1000">
              <a:solidFill>
                <a:schemeClr val="tx1"/>
              </a:solidFill>
              <a:latin typeface="Consolas" charset="0"/>
              <a:ea typeface="Consolas" charset="0"/>
              <a:cs typeface="Consolas" charset="0"/>
            </a:endParaRPr>
          </a:p>
        </p:txBody>
      </p:sp>
      <p:sp>
        <p:nvSpPr>
          <p:cNvPr id="15" name="Rounded Rectangle 14"/>
          <p:cNvSpPr/>
          <p:nvPr/>
        </p:nvSpPr>
        <p:spPr>
          <a:xfrm>
            <a:off x="5376242" y="756690"/>
            <a:ext cx="2738778"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ViewModel</a:t>
            </a:r>
            <a:r>
              <a:rPr lang="en-US" sz="1000">
                <a:solidFill>
                  <a:schemeClr val="tx1"/>
                </a:solidFill>
                <a:latin typeface="Consolas" charset="0"/>
                <a:ea typeface="Consolas" charset="0"/>
                <a:cs typeface="Consolas" charset="0"/>
              </a:rPr>
              <a:t>:</a:t>
            </a:r>
          </a:p>
          <a:p>
            <a:pPr marL="342900" indent="-342900">
              <a:buFont typeface="+mj-lt"/>
              <a:buAutoNum type="arabicPeriod"/>
            </a:pPr>
            <a:r>
              <a:rPr lang="en-US" sz="1000" err="1">
                <a:solidFill>
                  <a:schemeClr val="tx1"/>
                </a:solidFill>
                <a:latin typeface="Consolas" charset="0"/>
                <a:ea typeface="Consolas" charset="0"/>
                <a:cs typeface="Consolas" charset="0"/>
              </a:rPr>
              <a:t>LoadWeatherCommand</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Collection&lt;</a:t>
            </a:r>
            <a:r>
              <a:rPr lang="en-US" sz="1000" err="1">
                <a:solidFill>
                  <a:schemeClr val="tx1"/>
                </a:solidFill>
                <a:latin typeface="Consolas" charset="0"/>
                <a:ea typeface="Consolas" charset="0"/>
                <a:cs typeface="Consolas" charset="0"/>
              </a:rPr>
              <a:t>WeatherRequest</a:t>
            </a:r>
            <a:r>
              <a:rPr lang="en-US" sz="1000">
                <a:solidFill>
                  <a:schemeClr val="tx1"/>
                </a:solidFill>
                <a:latin typeface="Consolas" charset="0"/>
                <a:ea typeface="Consolas" charset="0"/>
                <a:cs typeface="Consolas" charset="0"/>
              </a:rPr>
              <a:t>&gt;</a:t>
            </a:r>
          </a:p>
        </p:txBody>
      </p:sp>
      <p:cxnSp>
        <p:nvCxnSpPr>
          <p:cNvPr id="17" name="Straight Arrow Connector 16"/>
          <p:cNvCxnSpPr>
            <a:stCxn id="14" idx="2"/>
            <a:endCxn id="4" idx="0"/>
          </p:cNvCxnSpPr>
          <p:nvPr/>
        </p:nvCxnSpPr>
        <p:spPr>
          <a:xfrm>
            <a:off x="2426344"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5" idx="0"/>
          </p:cNvCxnSpPr>
          <p:nvPr/>
        </p:nvCxnSpPr>
        <p:spPr>
          <a:xfrm>
            <a:off x="6745631"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6745631" y="1442490"/>
            <a:ext cx="0"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2"/>
          </p:cNvCxnSpPr>
          <p:nvPr/>
        </p:nvCxnSpPr>
        <p:spPr>
          <a:xfrm flipH="1">
            <a:off x="3683644" y="1442490"/>
            <a:ext cx="3061987"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734" y="798761"/>
            <a:ext cx="2738778" cy="6543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a:solidFill>
                  <a:schemeClr val="tx1"/>
                </a:solidFill>
                <a:latin typeface="Consolas" charset="0"/>
                <a:ea typeface="Consolas" charset="0"/>
                <a:cs typeface="Consolas" charset="0"/>
              </a:rPr>
              <a:t>Model - </a:t>
            </a:r>
            <a:r>
              <a:rPr lang="en-US" sz="1000" err="1">
                <a:solidFill>
                  <a:schemeClr val="tx1"/>
                </a:solidFill>
                <a:latin typeface="Consolas" charset="0"/>
                <a:ea typeface="Consolas" charset="0"/>
                <a:cs typeface="Consolas" charset="0"/>
              </a:rPr>
              <a:t>WeatherRequest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Position</a:t>
            </a:r>
          </a:p>
          <a:p>
            <a:pPr marL="342900" indent="-342900">
              <a:buFont typeface="+mj-lt"/>
              <a:buAutoNum type="arabicPeriod"/>
            </a:pPr>
            <a:r>
              <a:rPr lang="en-US" sz="1000">
                <a:solidFill>
                  <a:schemeClr val="tx1"/>
                </a:solidFill>
                <a:latin typeface="Consolas" charset="0"/>
                <a:ea typeface="Consolas" charset="0"/>
                <a:cs typeface="Consolas" charset="0"/>
              </a:rPr>
              <a:t>City</a:t>
            </a:r>
          </a:p>
        </p:txBody>
      </p:sp>
      <p:cxnSp>
        <p:nvCxnSpPr>
          <p:cNvPr id="23" name="Straight Arrow Connector 22"/>
          <p:cNvCxnSpPr/>
          <p:nvPr/>
        </p:nvCxnSpPr>
        <p:spPr>
          <a:xfrm flipH="1">
            <a:off x="3388245" y="1099590"/>
            <a:ext cx="192420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388245" y="1211226"/>
            <a:ext cx="192435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88331" y="2216575"/>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err="1">
                <a:solidFill>
                  <a:schemeClr val="tx1"/>
                </a:solidFill>
                <a:latin typeface="Consolas" charset="0"/>
                <a:ea typeface="Consolas" charset="0"/>
                <a:cs typeface="Consolas" charset="0"/>
              </a:rPr>
              <a:t>UIViewController</a:t>
            </a:r>
            <a:endParaRPr lang="en-US" sz="1000">
              <a:solidFill>
                <a:schemeClr val="tx1"/>
              </a:solidFill>
              <a:latin typeface="Consolas" charset="0"/>
              <a:ea typeface="Consolas" charset="0"/>
              <a:cs typeface="Consolas" charset="0"/>
            </a:endParaRPr>
          </a:p>
        </p:txBody>
      </p:sp>
      <p:sp>
        <p:nvSpPr>
          <p:cNvPr id="32" name="Rounded Rectangle 31"/>
          <p:cNvSpPr/>
          <p:nvPr/>
        </p:nvSpPr>
        <p:spPr>
          <a:xfrm>
            <a:off x="1169044" y="2182036"/>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a:solidFill>
                  <a:schemeClr val="tx1"/>
                </a:solidFill>
                <a:latin typeface="Consolas" charset="0"/>
                <a:ea typeface="Consolas" charset="0"/>
                <a:cs typeface="Consolas" charset="0"/>
              </a:rPr>
              <a:t>Activity</a:t>
            </a:r>
          </a:p>
        </p:txBody>
      </p:sp>
      <p:cxnSp>
        <p:nvCxnSpPr>
          <p:cNvPr id="38" name="Straight Arrow Connector 37"/>
          <p:cNvCxnSpPr>
            <a:stCxn id="32" idx="2"/>
            <a:endCxn id="14" idx="0"/>
          </p:cNvCxnSpPr>
          <p:nvPr/>
        </p:nvCxnSpPr>
        <p:spPr>
          <a:xfrm>
            <a:off x="2426344" y="2639236"/>
            <a:ext cx="0" cy="26404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2"/>
            <a:endCxn id="11" idx="0"/>
          </p:cNvCxnSpPr>
          <p:nvPr/>
        </p:nvCxnSpPr>
        <p:spPr>
          <a:xfrm>
            <a:off x="6745631" y="2673775"/>
            <a:ext cx="0" cy="22950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70F868F-EFB0-4B9D-99E0-C761158204F6}"/>
              </a:ext>
            </a:extLst>
          </p:cNvPr>
          <p:cNvSpPr txBox="1"/>
          <p:nvPr/>
        </p:nvSpPr>
        <p:spPr>
          <a:xfrm>
            <a:off x="1196909" y="4021760"/>
            <a:ext cx="1983971" cy="246221"/>
          </a:xfrm>
          <a:prstGeom prst="rect">
            <a:avLst/>
          </a:prstGeom>
          <a:noFill/>
        </p:spPr>
        <p:txBody>
          <a:bodyPr wrap="square" rtlCol="0">
            <a:spAutoFit/>
          </a:bodyPr>
          <a:lstStyle/>
          <a:p>
            <a:r>
              <a:rPr lang="en-US" sz="1000" err="1">
                <a:latin typeface="Consolas" charset="0"/>
                <a:sym typeface="Quattrocento Sans"/>
              </a:rPr>
              <a:t>RecyclerView</a:t>
            </a:r>
            <a:endParaRPr lang="en-US" sz="1000">
              <a:latin typeface="Consolas" charset="0"/>
              <a:sym typeface="Quattrocento Sans"/>
            </a:endParaRPr>
          </a:p>
        </p:txBody>
      </p:sp>
      <p:sp>
        <p:nvSpPr>
          <p:cNvPr id="7" name="TextBox 6">
            <a:extLst>
              <a:ext uri="{FF2B5EF4-FFF2-40B4-BE49-F238E27FC236}">
                <a16:creationId xmlns:a16="http://schemas.microsoft.com/office/drawing/2014/main" id="{2D847758-2248-4C35-86E6-EA41A4076F86}"/>
              </a:ext>
            </a:extLst>
          </p:cNvPr>
          <p:cNvSpPr txBox="1"/>
          <p:nvPr/>
        </p:nvSpPr>
        <p:spPr>
          <a:xfrm>
            <a:off x="5625816" y="4009973"/>
            <a:ext cx="1606257" cy="246221"/>
          </a:xfrm>
          <a:prstGeom prst="rect">
            <a:avLst/>
          </a:prstGeom>
          <a:noFill/>
        </p:spPr>
        <p:txBody>
          <a:bodyPr wrap="square" rtlCol="0">
            <a:spAutoFit/>
          </a:bodyPr>
          <a:lstStyle/>
          <a:p>
            <a:r>
              <a:rPr lang="en-US" sz="1000" err="1">
                <a:latin typeface="Consolas" charset="0"/>
              </a:rPr>
              <a:t>UITableView</a:t>
            </a:r>
            <a:endParaRPr lang="en-US" sz="1000">
              <a:latin typeface="Consolas" charset="0"/>
            </a:endParaRPr>
          </a:p>
        </p:txBody>
      </p:sp>
      <p:pic>
        <p:nvPicPr>
          <p:cNvPr id="28" name="Picture 27">
            <a:extLst>
              <a:ext uri="{FF2B5EF4-FFF2-40B4-BE49-F238E27FC236}">
                <a16:creationId xmlns:a16="http://schemas.microsoft.com/office/drawing/2014/main" id="{7618B6FA-B8B8-4BBD-94E6-3099DAADB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501" y="2216575"/>
            <a:ext cx="396064" cy="457200"/>
          </a:xfrm>
          <a:prstGeom prst="rect">
            <a:avLst/>
          </a:prstGeom>
        </p:spPr>
      </p:pic>
      <p:pic>
        <p:nvPicPr>
          <p:cNvPr id="29" name="Picture 28">
            <a:extLst>
              <a:ext uri="{FF2B5EF4-FFF2-40B4-BE49-F238E27FC236}">
                <a16:creationId xmlns:a16="http://schemas.microsoft.com/office/drawing/2014/main" id="{DE198FD9-6312-4F21-835B-BA35B1C50063}"/>
              </a:ext>
            </a:extLst>
          </p:cNvPr>
          <p:cNvPicPr>
            <a:picLocks noChangeAspect="1"/>
          </p:cNvPicPr>
          <p:nvPr/>
        </p:nvPicPr>
        <p:blipFill rotWithShape="1">
          <a:blip r:embed="rId4"/>
          <a:srcRect l="22957" t="18757" r="23803" b="18716"/>
          <a:stretch/>
        </p:blipFill>
        <p:spPr>
          <a:xfrm>
            <a:off x="1169044" y="2194129"/>
            <a:ext cx="519041" cy="457200"/>
          </a:xfrm>
          <a:prstGeom prst="rect">
            <a:avLst/>
          </a:prstGeom>
        </p:spPr>
      </p:pic>
    </p:spTree>
    <p:extLst>
      <p:ext uri="{BB962C8B-B14F-4D97-AF65-F5344CB8AC3E}">
        <p14:creationId xmlns:p14="http://schemas.microsoft.com/office/powerpoint/2010/main" val="293994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Custom binding engine</a:t>
            </a:r>
          </a:p>
        </p:txBody>
      </p:sp>
    </p:spTree>
    <p:extLst>
      <p:ext uri="{BB962C8B-B14F-4D97-AF65-F5344CB8AC3E}">
        <p14:creationId xmlns:p14="http://schemas.microsoft.com/office/powerpoint/2010/main" val="2284943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3: Migrate to MVVM</a:t>
            </a:r>
          </a:p>
        </p:txBody>
      </p:sp>
      <p:sp>
        <p:nvSpPr>
          <p:cNvPr id="3" name="Content Placeholder 2"/>
          <p:cNvSpPr>
            <a:spLocks noGrp="1"/>
          </p:cNvSpPr>
          <p:nvPr>
            <p:ph type="body" idx="1"/>
          </p:nvPr>
        </p:nvSpPr>
        <p:spPr>
          <a:xfrm>
            <a:off x="457200" y="1402887"/>
            <a:ext cx="8229600" cy="2982948"/>
          </a:xfrm>
        </p:spPr>
        <p:txBody>
          <a:bodyPr>
            <a:normAutofit/>
          </a:bodyPr>
          <a:lstStyle/>
          <a:p>
            <a:pPr marL="0" indent="0">
              <a:buNone/>
            </a:pPr>
            <a:r>
              <a:rPr lang="en-US" b="1"/>
              <a:t>Scenario:</a:t>
            </a:r>
            <a:endParaRPr lang="en-US"/>
          </a:p>
          <a:p>
            <a:pPr marL="0">
              <a:buNone/>
            </a:pPr>
            <a:r>
              <a:rPr lang="en-US"/>
              <a:t>We’ve provided the initial application views but they have not been connected to any data source or </a:t>
            </a:r>
            <a:r>
              <a:rPr lang="en-US" err="1"/>
              <a:t>viewmodel</a:t>
            </a:r>
            <a:r>
              <a:rPr lang="en-US"/>
              <a:t>. The detail </a:t>
            </a:r>
            <a:r>
              <a:rPr lang="en-US" err="1"/>
              <a:t>viewmodel</a:t>
            </a:r>
            <a:r>
              <a:rPr lang="en-US"/>
              <a:t> needs to be completed and connected to the detail view.</a:t>
            </a:r>
          </a:p>
        </p:txBody>
      </p:sp>
    </p:spTree>
    <p:extLst>
      <p:ext uri="{BB962C8B-B14F-4D97-AF65-F5344CB8AC3E}">
        <p14:creationId xmlns:p14="http://schemas.microsoft.com/office/powerpoint/2010/main" val="1774574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 Migrate to MVVM</a:t>
            </a:r>
          </a:p>
        </p:txBody>
      </p:sp>
      <p:sp>
        <p:nvSpPr>
          <p:cNvPr id="3" name="Text Placeholder 2"/>
          <p:cNvSpPr>
            <a:spLocks noGrp="1"/>
          </p:cNvSpPr>
          <p:nvPr>
            <p:ph type="body" idx="1"/>
          </p:nvPr>
        </p:nvSpPr>
        <p:spPr/>
        <p:txBody>
          <a:bodyPr>
            <a:normAutofit fontScale="92500" lnSpcReduction="10000"/>
          </a:bodyPr>
          <a:lstStyle/>
          <a:p>
            <a:r>
              <a:rPr lang="en-US"/>
              <a:t>Complete the </a:t>
            </a:r>
            <a:r>
              <a:rPr lang="en-US" b="1" err="1"/>
              <a:t>WeatherDetailViewModel</a:t>
            </a:r>
            <a:r>
              <a:rPr lang="en-US"/>
              <a:t> by using the </a:t>
            </a:r>
            <a:r>
              <a:rPr lang="en-US" b="1" err="1"/>
              <a:t>WeatherService</a:t>
            </a:r>
            <a:r>
              <a:rPr lang="en-US"/>
              <a:t>, </a:t>
            </a:r>
            <a:r>
              <a:rPr lang="en-US" b="1" err="1"/>
              <a:t>LocationService</a:t>
            </a:r>
            <a:r>
              <a:rPr lang="en-US"/>
              <a:t>, and </a:t>
            </a:r>
            <a:r>
              <a:rPr lang="en-US" b="1" err="1"/>
              <a:t>ImageService</a:t>
            </a:r>
            <a:endParaRPr/>
          </a:p>
          <a:p>
            <a:r>
              <a:rPr lang="en-US"/>
              <a:t>Connect the </a:t>
            </a:r>
            <a:r>
              <a:rPr lang="en-US" b="1" err="1"/>
              <a:t>WeatherDetailViewModel</a:t>
            </a:r>
            <a:r>
              <a:rPr lang="en-US"/>
              <a:t> to the </a:t>
            </a:r>
            <a:r>
              <a:rPr lang="en-US" b="1" err="1"/>
              <a:t>WeatherDetailView</a:t>
            </a:r>
            <a:endParaRPr/>
          </a:p>
          <a:p>
            <a:r>
              <a:rPr lang="en-US"/>
              <a:t>Ensure that the </a:t>
            </a:r>
            <a:r>
              <a:rPr lang="en-US" b="1"/>
              <a:t>View</a:t>
            </a:r>
            <a:r>
              <a:rPr lang="en-US"/>
              <a:t> reacts to changes in the </a:t>
            </a:r>
            <a:r>
              <a:rPr lang="en-US" b="1" err="1"/>
              <a:t>ViewModel</a:t>
            </a:r>
            <a:endParaRPr lang="en-US" b="1"/>
          </a:p>
          <a:p>
            <a:pPr marL="0" indent="0">
              <a:buNone/>
            </a:pPr>
            <a:endParaRPr lang="en-US" sz="2200" b="1"/>
          </a:p>
          <a:p>
            <a:pPr marL="0" indent="0">
              <a:buNone/>
            </a:pPr>
            <a:r>
              <a:rPr lang="en-US" sz="2200" b="1"/>
              <a:t>Note</a:t>
            </a:r>
            <a:r>
              <a:rPr lang="en-US" sz="2200"/>
              <a:t>: The Dev_Exercise3_Begin.zip file provides a location service. The use of this location service on Android requires Google Play Services.</a:t>
            </a:r>
          </a:p>
        </p:txBody>
      </p:sp>
    </p:spTree>
    <p:extLst>
      <p:ext uri="{BB962C8B-B14F-4D97-AF65-F5344CB8AC3E}">
        <p14:creationId xmlns:p14="http://schemas.microsoft.com/office/powerpoint/2010/main" val="2092096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25989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Local storage</a:t>
            </a:r>
          </a:p>
        </p:txBody>
      </p:sp>
    </p:spTree>
    <p:extLst>
      <p:ext uri="{BB962C8B-B14F-4D97-AF65-F5344CB8AC3E}">
        <p14:creationId xmlns:p14="http://schemas.microsoft.com/office/powerpoint/2010/main" val="1163609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Challenges</a:t>
            </a:r>
          </a:p>
        </p:txBody>
      </p:sp>
      <p:sp>
        <p:nvSpPr>
          <p:cNvPr id="3" name="Content Placeholder 2"/>
          <p:cNvSpPr>
            <a:spLocks noGrp="1"/>
          </p:cNvSpPr>
          <p:nvPr>
            <p:ph idx="1"/>
          </p:nvPr>
        </p:nvSpPr>
        <p:spPr/>
        <p:txBody>
          <a:bodyPr/>
          <a:lstStyle/>
          <a:p>
            <a:r>
              <a:rPr lang="en-US"/>
              <a:t>Database schema updates can be complex</a:t>
            </a:r>
          </a:p>
          <a:p>
            <a:pPr lvl="1"/>
            <a:r>
              <a:rPr lang="en-US"/>
              <a:t>Additive changes are always best</a:t>
            </a:r>
          </a:p>
          <a:p>
            <a:r>
              <a:rPr lang="en-US"/>
              <a:t>Offline synchronization </a:t>
            </a:r>
            <a:r>
              <a:rPr lang="en-US" b="1"/>
              <a:t>IS</a:t>
            </a:r>
            <a:r>
              <a:rPr lang="en-US"/>
              <a:t> complex</a:t>
            </a:r>
          </a:p>
          <a:p>
            <a:r>
              <a:rPr lang="en-US"/>
              <a:t>Managing across devices for a single user</a:t>
            </a:r>
          </a:p>
          <a:p>
            <a:endParaRPr lang="en-US"/>
          </a:p>
        </p:txBody>
      </p:sp>
      <p:pic>
        <p:nvPicPr>
          <p:cNvPr id="4" name="Picture 5">
            <a:extLst>
              <a:ext uri="{FF2B5EF4-FFF2-40B4-BE49-F238E27FC236}">
                <a16:creationId xmlns:a16="http://schemas.microsoft.com/office/drawing/2014/main" id="{CED58F29-ACB7-4219-A975-3F7BFF0626B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2F8A4617-9B5E-437B-AD8F-C0A6EAD34A9A}"/>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1138238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Benefits</a:t>
            </a:r>
          </a:p>
        </p:txBody>
      </p:sp>
      <p:sp>
        <p:nvSpPr>
          <p:cNvPr id="4" name="Content Placeholder 3"/>
          <p:cNvSpPr>
            <a:spLocks noGrp="1"/>
          </p:cNvSpPr>
          <p:nvPr>
            <p:ph idx="1"/>
          </p:nvPr>
        </p:nvSpPr>
        <p:spPr/>
        <p:txBody>
          <a:bodyPr/>
          <a:lstStyle/>
          <a:p>
            <a:r>
              <a:rPr lang="en-US"/>
              <a:t>Local storage can help you avoid redundancies, specifically related to web requests</a:t>
            </a:r>
          </a:p>
          <a:p>
            <a:r>
              <a:rPr lang="en-US"/>
              <a:t>Store things locally to avoid repeated network calls</a:t>
            </a:r>
          </a:p>
          <a:p>
            <a:r>
              <a:rPr lang="en-US"/>
              <a:t>Save on battery life</a:t>
            </a:r>
          </a:p>
          <a:p>
            <a:r>
              <a:rPr lang="en-US"/>
              <a:t>Improve performance</a:t>
            </a:r>
          </a:p>
        </p:txBody>
      </p:sp>
    </p:spTree>
    <p:extLst>
      <p:ext uri="{BB962C8B-B14F-4D97-AF65-F5344CB8AC3E}">
        <p14:creationId xmlns:p14="http://schemas.microsoft.com/office/powerpoint/2010/main" val="360269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0033" y="2110769"/>
            <a:ext cx="6833994"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584558" y="4328494"/>
            <a:ext cx="4374807" cy="28855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604774" y="3922292"/>
            <a:ext cx="1992086" cy="843563"/>
          </a:xfrm>
          <a:prstGeom prst="wedgeRectCallout">
            <a:avLst>
              <a:gd name="adj1" fmla="val -72756"/>
              <a:gd name="adj2" fmla="val 15792"/>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Initiating method call is done last</a:t>
            </a:r>
          </a:p>
        </p:txBody>
      </p:sp>
    </p:spTree>
    <p:extLst>
      <p:ext uri="{BB962C8B-B14F-4D97-AF65-F5344CB8AC3E}">
        <p14:creationId xmlns:p14="http://schemas.microsoft.com/office/powerpoint/2010/main" val="42186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Options</a:t>
            </a:r>
          </a:p>
        </p:txBody>
      </p:sp>
      <p:sp>
        <p:nvSpPr>
          <p:cNvPr id="4" name="Content Placeholder 3"/>
          <p:cNvSpPr>
            <a:spLocks noGrp="1"/>
          </p:cNvSpPr>
          <p:nvPr>
            <p:ph idx="1"/>
          </p:nvPr>
        </p:nvSpPr>
        <p:spPr/>
        <p:txBody>
          <a:bodyPr>
            <a:normAutofit lnSpcReduction="10000"/>
          </a:bodyPr>
          <a:lstStyle/>
          <a:p>
            <a:r>
              <a:rPr lang="en-US"/>
              <a:t>SQLite: relational database</a:t>
            </a:r>
          </a:p>
          <a:p>
            <a:r>
              <a:rPr lang="en-US" err="1"/>
              <a:t>Couchbase</a:t>
            </a:r>
            <a:r>
              <a:rPr lang="en-US"/>
              <a:t> Lite: document database</a:t>
            </a:r>
          </a:p>
          <a:p>
            <a:r>
              <a:rPr lang="en-US" err="1"/>
              <a:t>Akavache</a:t>
            </a:r>
            <a:endParaRPr lang="en-US"/>
          </a:p>
          <a:p>
            <a:r>
              <a:rPr lang="en-US"/>
              <a:t>Realm</a:t>
            </a:r>
          </a:p>
          <a:p>
            <a:r>
              <a:rPr lang="en-US" err="1"/>
              <a:t>MonkeyCache</a:t>
            </a:r>
            <a:endParaRPr lang="en-US"/>
          </a:p>
          <a:p>
            <a:r>
              <a:rPr lang="en-US"/>
              <a:t>Native platform settings management</a:t>
            </a:r>
          </a:p>
          <a:p>
            <a:r>
              <a:rPr lang="en-US"/>
              <a:t>Manually writing to files (.txt, .xml, etc.)</a:t>
            </a:r>
          </a:p>
        </p:txBody>
      </p:sp>
    </p:spTree>
    <p:extLst>
      <p:ext uri="{BB962C8B-B14F-4D97-AF65-F5344CB8AC3E}">
        <p14:creationId xmlns:p14="http://schemas.microsoft.com/office/powerpoint/2010/main" val="68010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Offline sync solutions</a:t>
            </a:r>
          </a:p>
        </p:txBody>
      </p:sp>
      <p:sp>
        <p:nvSpPr>
          <p:cNvPr id="3" name="Content Placeholder 2"/>
          <p:cNvSpPr>
            <a:spLocks noGrp="1"/>
          </p:cNvSpPr>
          <p:nvPr>
            <p:ph idx="1"/>
          </p:nvPr>
        </p:nvSpPr>
        <p:spPr/>
        <p:txBody>
          <a:bodyPr/>
          <a:lstStyle/>
          <a:p>
            <a:r>
              <a:rPr lang="en-US"/>
              <a:t>SQLite: </a:t>
            </a:r>
            <a:r>
              <a:rPr lang="en-US" err="1"/>
              <a:t>AzureMobileSync</a:t>
            </a:r>
            <a:r>
              <a:rPr lang="en-US"/>
              <a:t> </a:t>
            </a:r>
          </a:p>
          <a:p>
            <a:r>
              <a:rPr lang="en-US" err="1"/>
              <a:t>Couchbase</a:t>
            </a:r>
            <a:r>
              <a:rPr lang="en-US"/>
              <a:t> Lite</a:t>
            </a:r>
          </a:p>
          <a:p>
            <a:r>
              <a:rPr lang="en-US"/>
              <a:t>Realm</a:t>
            </a:r>
          </a:p>
          <a:p>
            <a:r>
              <a:rPr lang="en-US"/>
              <a:t>Rolling your own [custom] solution </a:t>
            </a:r>
          </a:p>
          <a:p>
            <a:pPr lvl="1"/>
            <a:r>
              <a:rPr lang="en-US"/>
              <a:t>(proceed with caution)</a:t>
            </a:r>
          </a:p>
        </p:txBody>
      </p:sp>
    </p:spTree>
    <p:extLst>
      <p:ext uri="{BB962C8B-B14F-4D97-AF65-F5344CB8AC3E}">
        <p14:creationId xmlns:p14="http://schemas.microsoft.com/office/powerpoint/2010/main" val="832716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options</a:t>
            </a:r>
            <a:endParaRPr lang="en-US"/>
          </a:p>
        </p:txBody>
      </p:sp>
      <p:sp>
        <p:nvSpPr>
          <p:cNvPr id="3" name="Content Placeholder 2"/>
          <p:cNvSpPr>
            <a:spLocks noGrp="1"/>
          </p:cNvSpPr>
          <p:nvPr>
            <p:ph idx="1"/>
          </p:nvPr>
        </p:nvSpPr>
        <p:spPr>
          <a:xfrm>
            <a:off x="457200" y="1004242"/>
            <a:ext cx="8566484" cy="3299039"/>
          </a:xfrm>
        </p:spPr>
        <p:txBody>
          <a:bodyPr>
            <a:normAutofit fontScale="92500" lnSpcReduction="10000"/>
          </a:bodyPr>
          <a:lstStyle/>
          <a:p>
            <a:r>
              <a:rPr lang="en-GB"/>
              <a:t>The SQLite C/C++ engine is exposed to .NET through a C# wrapper</a:t>
            </a:r>
          </a:p>
          <a:p>
            <a:r>
              <a:rPr lang="en-GB"/>
              <a:t>There are many C# API options available for use with Xamarin, which vary in difficulty and features. Most common:</a:t>
            </a:r>
          </a:p>
          <a:p>
            <a:pPr lvl="1"/>
            <a:r>
              <a:rPr lang="en-GB" sz="1700"/>
              <a:t>SQLite (mono) - ADO.NET (included with Xamarin)</a:t>
            </a:r>
          </a:p>
          <a:p>
            <a:pPr lvl="1"/>
            <a:r>
              <a:rPr lang="en-GB" sz="1700" err="1"/>
              <a:t>sqlitepcl</a:t>
            </a:r>
            <a:r>
              <a:rPr lang="en-GB" sz="1700"/>
              <a:t> – Microsoft thin wrapper over the C++ API</a:t>
            </a:r>
          </a:p>
          <a:p>
            <a:pPr lvl="1"/>
            <a:r>
              <a:rPr lang="en-GB" sz="1700"/>
              <a:t>Entity Framework – Microsoft ORM framework</a:t>
            </a:r>
          </a:p>
          <a:p>
            <a:pPr lvl="1"/>
            <a:r>
              <a:rPr lang="en-GB" sz="1700" err="1"/>
              <a:t>SQLite.Net</a:t>
            </a:r>
            <a:r>
              <a:rPr lang="en-GB" sz="1700"/>
              <a:t> – Open source ORM framework</a:t>
            </a:r>
          </a:p>
          <a:p>
            <a:r>
              <a:rPr lang="en-GB" sz="2100"/>
              <a:t>Object-relational mapper (ORM) frameworks enable you to use such features as LINQ to retrieve and work against objects rather than using direct SQL database queries and simplifies how you define database schemas using model objects </a:t>
            </a:r>
          </a:p>
          <a:p>
            <a:pPr lvl="1"/>
            <a:endParaRPr lang="en-GB" sz="1700"/>
          </a:p>
          <a:p>
            <a:endParaRPr lang="en-GB" sz="2100"/>
          </a:p>
        </p:txBody>
      </p:sp>
      <p:sp>
        <p:nvSpPr>
          <p:cNvPr id="4" name="Rectangle 3">
            <a:extLst>
              <a:ext uri="{FF2B5EF4-FFF2-40B4-BE49-F238E27FC236}">
                <a16:creationId xmlns:a16="http://schemas.microsoft.com/office/drawing/2014/main" id="{F90244B5-4F0A-429C-B60D-9B8141DC34D4}"/>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We recommend using SQLite-Net PCL (</a:t>
            </a:r>
            <a:r>
              <a:rPr lang="en-US" sz="1600" err="1">
                <a:latin typeface="Calibri Light" panose="020F0302020204030204" pitchFamily="34" charset="0"/>
                <a:cs typeface="Calibri Light" panose="020F0302020204030204" pitchFamily="34" charset="0"/>
              </a:rPr>
              <a:t>sqlite</a:t>
            </a:r>
            <a:r>
              <a:rPr lang="en-US" sz="1600">
                <a:latin typeface="Calibri Light" panose="020F0302020204030204" pitchFamily="34" charset="0"/>
                <a:cs typeface="Calibri Light" panose="020F0302020204030204" pitchFamily="34" charset="0"/>
              </a:rPr>
              <a:t>-net-</a:t>
            </a:r>
            <a:r>
              <a:rPr lang="en-US" sz="1600" err="1">
                <a:latin typeface="Calibri Light" panose="020F0302020204030204" pitchFamily="34" charset="0"/>
                <a:cs typeface="Calibri Light" panose="020F0302020204030204" pitchFamily="34" charset="0"/>
              </a:rPr>
              <a:t>pcl</a:t>
            </a:r>
            <a:r>
              <a:rPr lang="en-US" sz="1600">
                <a:latin typeface="Calibri Light" panose="020F0302020204030204" pitchFamily="34" charset="0"/>
                <a:cs typeface="Calibri Light" panose="020F0302020204030204" pitchFamily="34" charset="0"/>
              </a:rPr>
              <a:t>) by Frank Krueger</a:t>
            </a:r>
          </a:p>
        </p:txBody>
      </p:sp>
      <p:pic>
        <p:nvPicPr>
          <p:cNvPr id="5" name="Picture 5">
            <a:extLst>
              <a:ext uri="{FF2B5EF4-FFF2-40B4-BE49-F238E27FC236}">
                <a16:creationId xmlns:a16="http://schemas.microsoft.com/office/drawing/2014/main" id="{9C3C0ADE-7336-4DC3-BB98-D781FD8970C7}"/>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709579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encryption options</a:t>
            </a:r>
            <a:endParaRPr lang="en-US"/>
          </a:p>
        </p:txBody>
      </p:sp>
      <p:sp>
        <p:nvSpPr>
          <p:cNvPr id="3" name="Content Placeholder 2"/>
          <p:cNvSpPr>
            <a:spLocks noGrp="1"/>
          </p:cNvSpPr>
          <p:nvPr>
            <p:ph idx="1"/>
          </p:nvPr>
        </p:nvSpPr>
        <p:spPr/>
        <p:txBody>
          <a:bodyPr>
            <a:normAutofit fontScale="85000" lnSpcReduction="20000"/>
          </a:bodyPr>
          <a:lstStyle/>
          <a:p>
            <a:r>
              <a:rPr lang="en-GB"/>
              <a:t>Use </a:t>
            </a:r>
            <a:r>
              <a:rPr lang="en-GB" err="1"/>
              <a:t>SQLCipher</a:t>
            </a:r>
            <a:r>
              <a:rPr lang="en-GB"/>
              <a:t>:</a:t>
            </a:r>
          </a:p>
          <a:p>
            <a:pPr lvl="1"/>
            <a:r>
              <a:rPr lang="en-GB" sz="2100"/>
              <a:t>Most popular</a:t>
            </a:r>
          </a:p>
          <a:p>
            <a:pPr lvl="1"/>
            <a:r>
              <a:rPr lang="en-GB" sz="2100"/>
              <a:t>Encrypts the entire database</a:t>
            </a:r>
          </a:p>
          <a:p>
            <a:pPr lvl="1"/>
            <a:r>
              <a:rPr lang="en-GB" sz="2100"/>
              <a:t>Supports iOS, Android, UWP</a:t>
            </a:r>
          </a:p>
          <a:p>
            <a:pPr lvl="1"/>
            <a:r>
              <a:rPr lang="en-GB" sz="2100"/>
              <a:t>Has a high license fee</a:t>
            </a:r>
          </a:p>
          <a:p>
            <a:r>
              <a:rPr lang="en-GB"/>
              <a:t>Use standard SQLite with custom encryption</a:t>
            </a:r>
          </a:p>
          <a:p>
            <a:r>
              <a:rPr lang="en-GB"/>
              <a:t>Consider whether SQLite is required at all</a:t>
            </a:r>
          </a:p>
          <a:p>
            <a:pPr lvl="1"/>
            <a:r>
              <a:rPr lang="en-GB" sz="2100"/>
              <a:t>Use </a:t>
            </a:r>
            <a:r>
              <a:rPr lang="en-GB" sz="2100" err="1"/>
              <a:t>Akavache</a:t>
            </a:r>
            <a:r>
              <a:rPr lang="en-GB" sz="2100"/>
              <a:t> when you only want key value storage</a:t>
            </a:r>
          </a:p>
          <a:p>
            <a:r>
              <a:rPr lang="en-GB"/>
              <a:t>Use a hybrid approach</a:t>
            </a:r>
          </a:p>
          <a:p>
            <a:pPr lvl="1"/>
            <a:r>
              <a:rPr lang="en-GB" sz="2100" err="1"/>
              <a:t>Akavache</a:t>
            </a:r>
            <a:r>
              <a:rPr lang="en-GB" sz="2100"/>
              <a:t> with secure storage option for sensitive data</a:t>
            </a:r>
          </a:p>
          <a:p>
            <a:pPr lvl="1"/>
            <a:r>
              <a:rPr lang="en-GB" sz="2100"/>
              <a:t>SQLite for non-sensitive data</a:t>
            </a:r>
          </a:p>
        </p:txBody>
      </p:sp>
    </p:spTree>
    <p:extLst>
      <p:ext uri="{BB962C8B-B14F-4D97-AF65-F5344CB8AC3E}">
        <p14:creationId xmlns:p14="http://schemas.microsoft.com/office/powerpoint/2010/main" val="3702836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SQLite: faster when you…</a:t>
            </a:r>
          </a:p>
        </p:txBody>
      </p:sp>
      <p:sp>
        <p:nvSpPr>
          <p:cNvPr id="3" name="Content Placeholder 2"/>
          <p:cNvSpPr>
            <a:spLocks noGrp="1"/>
          </p:cNvSpPr>
          <p:nvPr>
            <p:ph idx="1"/>
          </p:nvPr>
        </p:nvSpPr>
        <p:spPr/>
        <p:txBody>
          <a:bodyPr>
            <a:normAutofit/>
          </a:bodyPr>
          <a:lstStyle/>
          <a:p>
            <a:r>
              <a:rPr lang="en-GB"/>
              <a:t>Use transactions and bulk operations</a:t>
            </a:r>
          </a:p>
          <a:p>
            <a:r>
              <a:rPr lang="en-GB"/>
              <a:t>Manage concurrency and access SQLite on a </a:t>
            </a:r>
            <a:r>
              <a:rPr lang="en-GB" u="sng"/>
              <a:t>single thread</a:t>
            </a:r>
          </a:p>
          <a:p>
            <a:r>
              <a:rPr lang="en-GB"/>
              <a:t>Remember </a:t>
            </a:r>
            <a:r>
              <a:rPr lang="en-GB" err="1"/>
              <a:t>ConfigureAwait</a:t>
            </a:r>
            <a:r>
              <a:rPr lang="en-GB"/>
              <a:t>(false) to stay in the background</a:t>
            </a:r>
          </a:p>
        </p:txBody>
      </p:sp>
      <p:pic>
        <p:nvPicPr>
          <p:cNvPr id="4" name="Picture 5">
            <a:extLst>
              <a:ext uri="{FF2B5EF4-FFF2-40B4-BE49-F238E27FC236}">
                <a16:creationId xmlns:a16="http://schemas.microsoft.com/office/drawing/2014/main" id="{CA9B0A9C-9B37-452E-ABF2-0FE6A5D211C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4E26AC5E-362E-4311-8682-7441BCC47203}"/>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3502833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Using SQLite-Net (high-level steps)</a:t>
            </a:r>
          </a:p>
        </p:txBody>
      </p:sp>
      <p:sp>
        <p:nvSpPr>
          <p:cNvPr id="3" name="Content Placeholder 2"/>
          <p:cNvSpPr>
            <a:spLocks noGrp="1"/>
          </p:cNvSpPr>
          <p:nvPr>
            <p:ph idx="1"/>
          </p:nvPr>
        </p:nvSpPr>
        <p:spPr/>
        <p:txBody>
          <a:bodyPr>
            <a:normAutofit fontScale="70000" lnSpcReduction="20000"/>
          </a:bodyPr>
          <a:lstStyle/>
          <a:p>
            <a:r>
              <a:rPr lang="en-GB" sz="2600"/>
              <a:t>Add the SQLite-Net PCL to the portable data layer project </a:t>
            </a:r>
          </a:p>
          <a:p>
            <a:r>
              <a:rPr lang="en-GB" sz="2600"/>
              <a:t>Repeat that step for all other projects that reference that project (including the iOS/Android platform targets)</a:t>
            </a:r>
          </a:p>
          <a:p>
            <a:r>
              <a:rPr lang="en-GB" sz="2600"/>
              <a:t>Create a helper class for resolving the native local file path (for storing the database)</a:t>
            </a:r>
          </a:p>
          <a:p>
            <a:r>
              <a:rPr lang="en-GB" sz="2600"/>
              <a:t>Create the supporting model classes (one per table)</a:t>
            </a:r>
          </a:p>
          <a:p>
            <a:r>
              <a:rPr lang="en-GB" sz="2600"/>
              <a:t>Create the repository classes initializing a new </a:t>
            </a:r>
            <a:r>
              <a:rPr lang="en-GB" sz="2600" err="1"/>
              <a:t>SQLiteConnection</a:t>
            </a:r>
            <a:r>
              <a:rPr lang="en-GB" sz="2600"/>
              <a:t> in the constructor (be sure to store this for later access)</a:t>
            </a:r>
          </a:p>
          <a:p>
            <a:r>
              <a:rPr lang="en-GB" sz="2600"/>
              <a:t>Create the database (in the appropriate local file path)</a:t>
            </a:r>
          </a:p>
          <a:p>
            <a:r>
              <a:rPr lang="en-GB" sz="2600"/>
              <a:t>Create the tables for the appropriate model class</a:t>
            </a:r>
          </a:p>
          <a:p>
            <a:r>
              <a:rPr lang="en-GB" sz="2600"/>
              <a:t>Add code to support the relevant CRUD operations</a:t>
            </a:r>
          </a:p>
          <a:p>
            <a:endParaRPr lang="en-GB"/>
          </a:p>
        </p:txBody>
      </p:sp>
      <p:sp>
        <p:nvSpPr>
          <p:cNvPr id="4" name="Rectangle 3">
            <a:extLst>
              <a:ext uri="{FF2B5EF4-FFF2-40B4-BE49-F238E27FC236}">
                <a16:creationId xmlns:a16="http://schemas.microsoft.com/office/drawing/2014/main" id="{4D7CD6DC-886E-4902-8C24-73FF9C587906}"/>
              </a:ext>
            </a:extLst>
          </p:cNvPr>
          <p:cNvSpPr/>
          <p:nvPr/>
        </p:nvSpPr>
        <p:spPr>
          <a:xfrm>
            <a:off x="766294" y="4491431"/>
            <a:ext cx="7965582" cy="338554"/>
          </a:xfrm>
          <a:prstGeom prst="rect">
            <a:avLst/>
          </a:prstGeom>
        </p:spPr>
        <p:txBody>
          <a:bodyPr wrap="square">
            <a:spAutoFit/>
          </a:bodyPr>
          <a:lstStyle/>
          <a:p>
            <a:r>
              <a:rPr lang="en-GB" sz="1600">
                <a:latin typeface="Calibri Light" panose="020F0302020204030204" pitchFamily="34" charset="0"/>
                <a:cs typeface="Calibri Light" panose="020F0302020204030204" pitchFamily="34" charset="0"/>
              </a:rPr>
              <a:t>Ensure that you choose the same package by Frank A. Krueger (</a:t>
            </a:r>
            <a:r>
              <a:rPr lang="en-GB" sz="1600" err="1">
                <a:latin typeface="Calibri Light" panose="020F0302020204030204" pitchFamily="34" charset="0"/>
                <a:cs typeface="Calibri Light" panose="020F0302020204030204" pitchFamily="34" charset="0"/>
              </a:rPr>
              <a:t>sqlite</a:t>
            </a:r>
            <a:r>
              <a:rPr lang="en-GB" sz="1600">
                <a:latin typeface="Calibri Light" panose="020F0302020204030204" pitchFamily="34" charset="0"/>
                <a:cs typeface="Calibri Light" panose="020F0302020204030204" pitchFamily="34" charset="0"/>
              </a:rPr>
              <a:t>-net-</a:t>
            </a:r>
            <a:r>
              <a:rPr lang="en-GB" sz="1600" err="1">
                <a:latin typeface="Calibri Light" panose="020F0302020204030204" pitchFamily="34" charset="0"/>
                <a:cs typeface="Calibri Light" panose="020F0302020204030204" pitchFamily="34" charset="0"/>
              </a:rPr>
              <a:t>pcl</a:t>
            </a:r>
            <a:r>
              <a:rPr lang="en-GB" sz="1600">
                <a:latin typeface="Calibri Light" panose="020F0302020204030204" pitchFamily="34" charset="0"/>
                <a:cs typeface="Calibri Light" panose="020F0302020204030204" pitchFamily="34" charset="0"/>
              </a:rPr>
              <a:t>)</a:t>
            </a:r>
          </a:p>
        </p:txBody>
      </p:sp>
      <p:pic>
        <p:nvPicPr>
          <p:cNvPr id="5" name="Picture 5">
            <a:extLst>
              <a:ext uri="{FF2B5EF4-FFF2-40B4-BE49-F238E27FC236}">
                <a16:creationId xmlns:a16="http://schemas.microsoft.com/office/drawing/2014/main" id="{79061F53-48FE-4724-8B4B-3BE7BA8A5DEC}"/>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649413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the local file path for the database</a:t>
            </a:r>
          </a:p>
        </p:txBody>
      </p:sp>
      <p:sp>
        <p:nvSpPr>
          <p:cNvPr id="4" name="Rectangle 3"/>
          <p:cNvSpPr/>
          <p:nvPr/>
        </p:nvSpPr>
        <p:spPr>
          <a:xfrm>
            <a:off x="612742" y="1111248"/>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Path</a:t>
            </a:r>
            <a:r>
              <a:rPr lang="en-GB" sz="1600" err="1">
                <a:solidFill>
                  <a:srgbClr val="000000"/>
                </a:solidFill>
                <a:latin typeface="Consolas" charset="0"/>
              </a:rPr>
              <a:t>.Combine</a:t>
            </a:r>
            <a:r>
              <a:rPr lang="en-GB" sz="1600">
                <a:solidFill>
                  <a:srgbClr val="000000"/>
                </a:solidFill>
                <a:latin typeface="Consolas" charset="0"/>
              </a:rPr>
              <a:t>(</a:t>
            </a:r>
            <a:r>
              <a:rPr lang="en-GB" sz="1600" err="1">
                <a:solidFill>
                  <a:srgbClr val="000000"/>
                </a:solidFill>
                <a:latin typeface="Consolas" charset="0"/>
              </a:rPr>
              <a:t>personalFolder</a:t>
            </a:r>
            <a:r>
              <a:rPr lang="en-GB" sz="1600">
                <a:solidFill>
                  <a:srgbClr val="000000"/>
                </a:solidFill>
                <a:latin typeface="Consolas" charset="0"/>
              </a:rPr>
              <a:t>, “..”, “Library”, “subdirectory”)</a:t>
            </a:r>
            <a:r>
              <a:rPr lang="is-IS" sz="1600">
                <a:solidFill>
                  <a:srgbClr val="000000"/>
                </a:solidFill>
                <a:latin typeface="Consolas" charset="0"/>
              </a:rPr>
              <a:t>;</a:t>
            </a:r>
          </a:p>
          <a:p>
            <a:endParaRPr lang="is-IS" sz="1600">
              <a:solidFill>
                <a:srgbClr val="000000"/>
              </a:solidFill>
              <a:latin typeface="Consolas" charset="0"/>
            </a:endParaRPr>
          </a:p>
          <a:p>
            <a:r>
              <a:rPr lang="is-IS" sz="1600">
                <a:solidFill>
                  <a:srgbClr val="000000"/>
                </a:solidFill>
                <a:latin typeface="Consolas" charset="0"/>
              </a:rPr>
              <a:t>i.e.</a:t>
            </a:r>
          </a:p>
          <a:p>
            <a:r>
              <a:rPr lang="is-IS" sz="1600">
                <a:solidFill>
                  <a:srgbClr val="000000"/>
                </a:solidFill>
                <a:latin typeface="Consolas" charset="0"/>
              </a:rPr>
              <a:t>&lt;AppHome&gt;/Library/[subdirectory]</a:t>
            </a:r>
          </a:p>
        </p:txBody>
      </p:sp>
      <p:sp>
        <p:nvSpPr>
          <p:cNvPr id="11" name="Rectangle 10"/>
          <p:cNvSpPr/>
          <p:nvPr/>
        </p:nvSpPr>
        <p:spPr>
          <a:xfrm>
            <a:off x="612742" y="2415725"/>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Environment.SpecialFolder</a:t>
            </a:r>
            <a:r>
              <a:rPr lang="en-GB" sz="1600" err="1">
                <a:solidFill>
                  <a:srgbClr val="000000"/>
                </a:solidFill>
                <a:latin typeface="Consolas" charset="0"/>
              </a:rPr>
              <a:t>.Personal</a:t>
            </a:r>
            <a:endParaRPr lang="en-GB" sz="1600">
              <a:solidFill>
                <a:srgbClr val="000000"/>
              </a:solidFill>
              <a:latin typeface="Consolas" charset="0"/>
            </a:endParaRPr>
          </a:p>
          <a:p>
            <a:endParaRPr lang="en-GB" sz="1600">
              <a:solidFill>
                <a:srgbClr val="000000"/>
              </a:solidFill>
              <a:latin typeface="Consolas" charset="0"/>
            </a:endParaRPr>
          </a:p>
          <a:p>
            <a:r>
              <a:rPr lang="en-GB" sz="1600">
                <a:solidFill>
                  <a:srgbClr val="000000"/>
                </a:solidFill>
                <a:latin typeface="Consolas" charset="0"/>
              </a:rPr>
              <a:t>i.e.</a:t>
            </a:r>
          </a:p>
          <a:p>
            <a:r>
              <a:rPr lang="en-GB" sz="1600">
                <a:solidFill>
                  <a:srgbClr val="000000"/>
                </a:solidFill>
                <a:latin typeface="Consolas" charset="0"/>
              </a:rPr>
              <a:t>&lt;</a:t>
            </a:r>
            <a:r>
              <a:rPr lang="en-GB" sz="1600" err="1">
                <a:solidFill>
                  <a:srgbClr val="000000"/>
                </a:solidFill>
                <a:latin typeface="Consolas" charset="0"/>
              </a:rPr>
              <a:t>AppHome</a:t>
            </a:r>
            <a:r>
              <a:rPr lang="en-GB" sz="1600">
                <a:solidFill>
                  <a:srgbClr val="000000"/>
                </a:solidFill>
                <a:latin typeface="Consolas" charset="0"/>
              </a:rPr>
              <a:t>&gt;/files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4"/>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34107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Connecting to the database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panose="020B0609020204030204" pitchFamily="49" charset="0"/>
                <a:cs typeface="Consolas" panose="020B0609020204030204" pitchFamily="49" charset="0"/>
              </a:rPr>
              <a:t>SQLiteAsyncConnection</a:t>
            </a:r>
            <a:r>
              <a:rPr lang="en-US"/>
              <a:t> has two constructors and a number of optional parameters</a:t>
            </a:r>
          </a:p>
        </p:txBody>
      </p:sp>
      <p:sp>
        <p:nvSpPr>
          <p:cNvPr id="5" name="Rectangle 4"/>
          <p:cNvSpPr/>
          <p:nvPr/>
        </p:nvSpPr>
        <p:spPr>
          <a:xfrm>
            <a:off x="457200" y="1889172"/>
            <a:ext cx="7918515" cy="1323439"/>
          </a:xfrm>
          <a:prstGeom prst="rect">
            <a:avLst/>
          </a:prstGeom>
          <a:solidFill>
            <a:schemeClr val="bg1"/>
          </a:solidFill>
          <a:ln>
            <a:solidFill>
              <a:schemeClr val="bg2">
                <a:lumMod val="90000"/>
              </a:schemeClr>
            </a:solidFill>
          </a:ln>
        </p:spPr>
        <p:txBody>
          <a:bodyPr wrap="square">
            <a:spAutoFit/>
          </a:bodyPr>
          <a:lstStyle/>
          <a:p>
            <a:r>
              <a:rPr lang="pl-PL" sz="1600">
                <a:solidFill>
                  <a:srgbClr val="0000FF"/>
                </a:solidFill>
                <a:latin typeface="Consolas" charset="0"/>
              </a:rPr>
              <a:t>public</a:t>
            </a:r>
            <a:r>
              <a:rPr lang="pl-PL" sz="1600">
                <a:solidFill>
                  <a:srgbClr val="2B8FAF"/>
                </a:solidFill>
                <a:latin typeface="Consolas" charset="0"/>
              </a:rPr>
              <a:t> </a:t>
            </a:r>
            <a:r>
              <a:rPr lang="en-GB" sz="1600" err="1">
                <a:solidFill>
                  <a:srgbClr val="000000"/>
                </a:solidFill>
                <a:latin typeface="Consolas" charset="0"/>
              </a:rPr>
              <a:t>SQLiteAsyncConnection</a:t>
            </a:r>
            <a:r>
              <a:rPr lang="pl-PL" sz="1600">
                <a:solidFill>
                  <a:srgbClr val="000000"/>
                </a:solidFill>
                <a:latin typeface="Consolas" charset="0"/>
              </a:rPr>
              <a:t>(</a:t>
            </a:r>
            <a:endParaRPr lang="en-GB" sz="1600">
              <a:solidFill>
                <a:srgbClr val="000000"/>
              </a:solidFill>
              <a:latin typeface="Consolas" charset="0"/>
            </a:endParaRPr>
          </a:p>
          <a:p>
            <a:pPr lvl="1"/>
            <a:r>
              <a:rPr lang="pl-PL" sz="1600">
                <a:solidFill>
                  <a:srgbClr val="0000FF"/>
                </a:solidFill>
                <a:latin typeface="Consolas" charset="0"/>
              </a:rPr>
              <a:t>string</a:t>
            </a:r>
            <a:r>
              <a:rPr lang="pl-PL" sz="1600">
                <a:solidFill>
                  <a:srgbClr val="2B8FAF"/>
                </a:solidFill>
                <a:latin typeface="Consolas" charset="0"/>
              </a:rPr>
              <a:t> </a:t>
            </a:r>
            <a:r>
              <a:rPr lang="en-GB" sz="1600" err="1">
                <a:solidFill>
                  <a:srgbClr val="000000"/>
                </a:solidFill>
                <a:latin typeface="Consolas" charset="0"/>
              </a:rPr>
              <a:t>databasePath</a:t>
            </a:r>
            <a:r>
              <a:rPr lang="pl-PL" sz="1600">
                <a:solidFill>
                  <a:srgbClr val="000000"/>
                </a:solidFill>
                <a:latin typeface="Consolas" charset="0"/>
              </a:rPr>
              <a:t>, </a:t>
            </a:r>
            <a:endParaRPr lang="en-GB" sz="1600">
              <a:solidFill>
                <a:srgbClr val="000000"/>
              </a:solidFill>
              <a:latin typeface="Consolas" charset="0"/>
            </a:endParaRPr>
          </a:p>
          <a:p>
            <a:pPr lvl="1"/>
            <a:r>
              <a:rPr lang="en-GB" sz="1600" err="1">
                <a:solidFill>
                  <a:srgbClr val="2B8FAF"/>
                </a:solidFill>
                <a:latin typeface="Consolas" charset="0"/>
              </a:rPr>
              <a:t>SQLiteOpenFlags</a:t>
            </a:r>
            <a:r>
              <a:rPr lang="pl-PL" sz="1600">
                <a:solidFill>
                  <a:srgbClr val="000000"/>
                </a:solidFill>
                <a:latin typeface="Consolas" charset="0"/>
              </a:rPr>
              <a:t> </a:t>
            </a:r>
            <a:r>
              <a:rPr lang="en-GB" sz="1600" err="1">
                <a:solidFill>
                  <a:srgbClr val="000000"/>
                </a:solidFill>
                <a:latin typeface="Consolas" charset="0"/>
              </a:rPr>
              <a:t>openFlags</a:t>
            </a:r>
            <a:r>
              <a:rPr lang="pl-PL" sz="1600">
                <a:solidFill>
                  <a:srgbClr val="000000"/>
                </a:solidFill>
                <a:latin typeface="Consolas" charset="0"/>
              </a:rPr>
              <a:t>, </a:t>
            </a:r>
            <a:endParaRPr lang="en-GB" sz="1600">
              <a:solidFill>
                <a:srgbClr val="000000"/>
              </a:solidFill>
              <a:latin typeface="Consolas" charset="0"/>
            </a:endParaRPr>
          </a:p>
          <a:p>
            <a:pPr lvl="1"/>
            <a:r>
              <a:rPr lang="en-GB" sz="1600">
                <a:solidFill>
                  <a:srgbClr val="0000FF"/>
                </a:solidFill>
                <a:latin typeface="Consolas" charset="0"/>
              </a:rPr>
              <a:t>bool</a:t>
            </a:r>
            <a:r>
              <a:rPr lang="pl-PL" sz="1600">
                <a:solidFill>
                  <a:srgbClr val="000000"/>
                </a:solidFill>
                <a:latin typeface="Consolas" charset="0"/>
              </a:rPr>
              <a:t> </a:t>
            </a:r>
            <a:r>
              <a:rPr lang="en-GB" sz="1600" err="1">
                <a:solidFill>
                  <a:srgbClr val="000000"/>
                </a:solidFill>
                <a:latin typeface="Consolas" charset="0"/>
              </a:rPr>
              <a:t>storeDateTimeAsTicks</a:t>
            </a:r>
            <a:r>
              <a:rPr lang="en-GB" sz="1600">
                <a:solidFill>
                  <a:srgbClr val="000000"/>
                </a:solidFill>
                <a:latin typeface="Consolas" charset="0"/>
              </a:rPr>
              <a:t> = </a:t>
            </a:r>
            <a:r>
              <a:rPr lang="en-GB" sz="1600">
                <a:solidFill>
                  <a:srgbClr val="0000FF"/>
                </a:solidFill>
                <a:latin typeface="Consolas" charset="0"/>
              </a:rPr>
              <a:t>true</a:t>
            </a:r>
          </a:p>
          <a:p>
            <a:r>
              <a:rPr lang="pl-PL" sz="1600">
                <a:solidFill>
                  <a:srgbClr val="000000"/>
                </a:solidFill>
                <a:latin typeface="Consolas" charset="0"/>
              </a:rPr>
              <a:t>)</a:t>
            </a:r>
          </a:p>
        </p:txBody>
      </p:sp>
    </p:spTree>
    <p:extLst>
      <p:ext uri="{BB962C8B-B14F-4D97-AF65-F5344CB8AC3E}">
        <p14:creationId xmlns:p14="http://schemas.microsoft.com/office/powerpoint/2010/main" val="67026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Create a table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SQLite allows you to create a new table or update an existing table using your model classes. You can decorate the model class with attributes for more control over the schema.</a:t>
            </a:r>
          </a:p>
        </p:txBody>
      </p:sp>
      <p:sp>
        <p:nvSpPr>
          <p:cNvPr id="5" name="Rectangle 4"/>
          <p:cNvSpPr/>
          <p:nvPr/>
        </p:nvSpPr>
        <p:spPr>
          <a:xfrm>
            <a:off x="457200" y="2322306"/>
            <a:ext cx="7918515" cy="1323439"/>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await </a:t>
            </a:r>
            <a:r>
              <a:rPr lang="en-GB" sz="1600" err="1">
                <a:solidFill>
                  <a:srgbClr val="000000"/>
                </a:solidFill>
                <a:latin typeface="Consolas" charset="0"/>
              </a:rPr>
              <a:t>connection.CreateTableAsync</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a:t>
            </a:r>
            <a:endParaRPr lang="pl-PL" sz="1600">
              <a:solidFill>
                <a:srgbClr val="000000"/>
              </a:solidFill>
              <a:latin typeface="Consolas" charset="0"/>
            </a:endParaRPr>
          </a:p>
        </p:txBody>
      </p:sp>
    </p:spTree>
    <p:extLst>
      <p:ext uri="{BB962C8B-B14F-4D97-AF65-F5344CB8AC3E}">
        <p14:creationId xmlns:p14="http://schemas.microsoft.com/office/powerpoint/2010/main" val="22680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Performing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perform CRUD operations on tables in a strongly typed manner using the model objects</a:t>
            </a:r>
          </a:p>
        </p:txBody>
      </p:sp>
      <p:sp>
        <p:nvSpPr>
          <p:cNvPr id="5" name="Rectangle 4"/>
          <p:cNvSpPr/>
          <p:nvPr/>
        </p:nvSpPr>
        <p:spPr>
          <a:xfrm>
            <a:off x="457200" y="1889172"/>
            <a:ext cx="7918515" cy="2062103"/>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public</a:t>
            </a:r>
            <a:r>
              <a:rPr lang="en-US" sz="1600">
                <a:solidFill>
                  <a:srgbClr val="0000FF"/>
                </a:solidFill>
                <a:latin typeface="Consolas" charset="0"/>
              </a:rPr>
              <a:t> </a:t>
            </a:r>
            <a:r>
              <a:rPr lang="en-GB" sz="1600">
                <a:solidFill>
                  <a:srgbClr val="2B8FAF"/>
                </a:solidFill>
                <a:latin typeface="Consolas" charset="0"/>
              </a:rPr>
              <a:t>Task</a:t>
            </a:r>
            <a:r>
              <a:rPr lang="en-GB" sz="1600">
                <a:solidFill>
                  <a:srgbClr val="000000"/>
                </a:solidFill>
                <a:latin typeface="Consolas" charset="0"/>
              </a:rPr>
              <a:t>&lt;</a:t>
            </a:r>
            <a:r>
              <a:rPr lang="en-GB" sz="1600">
                <a:solidFill>
                  <a:srgbClr val="2B8FAF"/>
                </a:solidFill>
                <a:latin typeface="Consolas" charset="0"/>
              </a:rPr>
              <a:t>List</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&gt;&gt;</a:t>
            </a:r>
            <a:r>
              <a:rPr lang="pl-PL" sz="1600">
                <a:solidFill>
                  <a:srgbClr val="2B8FAF"/>
                </a:solidFill>
                <a:latin typeface="Consolas" charset="0"/>
              </a:rPr>
              <a:t> </a:t>
            </a:r>
            <a:r>
              <a:rPr lang="en-GB" sz="1600" err="1">
                <a:solidFill>
                  <a:srgbClr val="000000"/>
                </a:solidFill>
                <a:latin typeface="Consolas" charset="0"/>
              </a:rPr>
              <a:t>GetMyModels</a:t>
            </a:r>
            <a:r>
              <a:rPr lang="en-US" sz="1600" err="1">
                <a:solidFill>
                  <a:srgbClr val="000000"/>
                </a:solidFill>
                <a:latin typeface="Consolas" charset="0"/>
              </a:rPr>
              <a:t>Async</a:t>
            </a:r>
            <a:r>
              <a:rPr lang="pl-PL" sz="1600">
                <a:solidFill>
                  <a:srgbClr val="000000"/>
                </a:solidFill>
                <a:latin typeface="Consolas" charset="0"/>
              </a:rPr>
              <a:t>(</a:t>
            </a:r>
            <a:r>
              <a:rPr lang="en-GB" sz="1600">
                <a:solidFill>
                  <a:srgbClr val="000000"/>
                </a:solidFill>
                <a:latin typeface="Consolas" charset="0"/>
              </a:rPr>
              <a:t>)</a:t>
            </a:r>
            <a:endParaRPr lang="en-US" sz="1600">
              <a:solidFill>
                <a:srgbClr val="000000"/>
              </a:solidFill>
              <a:latin typeface="Consolas" charset="0"/>
            </a:endParaRPr>
          </a:p>
          <a:p>
            <a:r>
              <a:rPr lang="en-US" sz="1600">
                <a:solidFill>
                  <a:srgbClr val="000000"/>
                </a:solidFill>
                <a:latin typeface="Consolas" charset="0"/>
              </a:rPr>
              <a:t>{</a:t>
            </a:r>
            <a:endParaRPr lang="en-GB" sz="1600">
              <a:solidFill>
                <a:srgbClr val="000000"/>
              </a:solidFill>
              <a:latin typeface="Consolas" charset="0"/>
            </a:endParaRPr>
          </a:p>
          <a:p>
            <a:r>
              <a:rPr lang="en-GB" sz="1600">
                <a:solidFill>
                  <a:srgbClr val="000000"/>
                </a:solidFill>
                <a:latin typeface="Consolas" charset="0"/>
              </a:rPr>
              <a:t>	</a:t>
            </a:r>
            <a:r>
              <a:rPr lang="en-GB" sz="1600">
                <a:solidFill>
                  <a:srgbClr val="0000FF"/>
                </a:solidFill>
                <a:latin typeface="Consolas" charset="0"/>
              </a:rPr>
              <a:t>return</a:t>
            </a:r>
            <a:r>
              <a:rPr lang="en-GB" sz="1600">
                <a:solidFill>
                  <a:srgbClr val="000000"/>
                </a:solidFill>
                <a:latin typeface="Consolas" charset="0"/>
              </a:rPr>
              <a:t> </a:t>
            </a:r>
            <a:r>
              <a:rPr lang="en-GB" sz="1600" err="1">
                <a:solidFill>
                  <a:srgbClr val="000000"/>
                </a:solidFill>
                <a:latin typeface="Consolas" charset="0"/>
              </a:rPr>
              <a:t>connection.Table</a:t>
            </a:r>
            <a:r>
              <a:rPr lang="en-GB" sz="1600">
                <a:solidFill>
                  <a:srgbClr val="000000"/>
                </a:solidFill>
                <a:latin typeface="Consolas" charset="0"/>
              </a:rPr>
              <a:t>&lt;</a:t>
            </a:r>
            <a:r>
              <a:rPr lang="en-GB" sz="1600" err="1">
                <a:solidFill>
                  <a:srgbClr val="000000"/>
                </a:solidFill>
                <a:latin typeface="Consolas" charset="0"/>
              </a:rPr>
              <a:t>MyModel</a:t>
            </a:r>
            <a:r>
              <a:rPr lang="en-GB" sz="1600">
                <a:solidFill>
                  <a:srgbClr val="000000"/>
                </a:solidFill>
                <a:latin typeface="Consolas" charset="0"/>
              </a:rPr>
              <a:t>&gt;().</a:t>
            </a:r>
            <a:r>
              <a:rPr lang="en-GB" sz="1600" err="1">
                <a:solidFill>
                  <a:srgbClr val="000000"/>
                </a:solidFill>
                <a:latin typeface="Consolas" charset="0"/>
              </a:rPr>
              <a:t>ToListAsync</a:t>
            </a:r>
            <a:r>
              <a:rPr lang="en-GB" sz="1600">
                <a:solidFill>
                  <a:srgbClr val="000000"/>
                </a:solidFill>
                <a:latin typeface="Consolas" charset="0"/>
              </a:rPr>
              <a:t>();</a:t>
            </a:r>
            <a:endParaRPr lang="en-GB" sz="1600">
              <a:solidFill>
                <a:srgbClr val="0000FF"/>
              </a:solidFill>
              <a:latin typeface="Consolas" charset="0"/>
            </a:endParaRPr>
          </a:p>
          <a:p>
            <a:r>
              <a:rPr lang="en-US" sz="1600">
                <a:solidFill>
                  <a:srgbClr val="000000"/>
                </a:solidFill>
                <a:latin typeface="Consolas" charset="0"/>
              </a:rPr>
              <a:t>}</a:t>
            </a:r>
            <a:endParaRPr lang="pl-PL" sz="1600">
              <a:solidFill>
                <a:srgbClr val="000000"/>
              </a:solidFill>
              <a:latin typeface="Consolas" charset="0"/>
            </a:endParaRPr>
          </a:p>
        </p:txBody>
      </p:sp>
    </p:spTree>
    <p:extLst>
      <p:ext uri="{BB962C8B-B14F-4D97-AF65-F5344CB8AC3E}">
        <p14:creationId xmlns:p14="http://schemas.microsoft.com/office/powerpoint/2010/main" val="13754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Tasks to the rescue!</a:t>
            </a:r>
          </a:p>
        </p:txBody>
      </p:sp>
      <p:sp>
        <p:nvSpPr>
          <p:cNvPr id="7" name="Content Placeholder 6"/>
          <p:cNvSpPr>
            <a:spLocks noGrp="1"/>
          </p:cNvSpPr>
          <p:nvPr>
            <p:ph idx="1"/>
          </p:nvPr>
        </p:nvSpPr>
        <p:spPr>
          <a:xfrm>
            <a:off x="457200" y="1004242"/>
            <a:ext cx="8409482" cy="3299039"/>
          </a:xfrm>
        </p:spPr>
        <p:txBody>
          <a:bodyPr>
            <a:normAutofit/>
          </a:bodyPr>
          <a:lstStyle/>
          <a:p>
            <a:pPr marL="0" indent="0">
              <a:buNone/>
            </a:pPr>
            <a:r>
              <a:rPr lang="en-US"/>
              <a:t>Tasks add the concept of continuation to allow developers to write code in a </a:t>
            </a:r>
            <a:r>
              <a:rPr lang="en-US" b="1"/>
              <a:t>synchronous fashion</a:t>
            </a:r>
            <a:r>
              <a:rPr lang="en-US"/>
              <a:t> but have it </a:t>
            </a:r>
            <a:r>
              <a:rPr lang="en-US" b="1"/>
              <a:t>run asynchronously</a:t>
            </a:r>
          </a:p>
          <a:p>
            <a:pPr marL="0" indent="0">
              <a:buNone/>
            </a:pP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a:solidFill>
                  <a:srgbClr val="0000FF"/>
                </a:solidFill>
                <a:latin typeface="Consolas" charset="0"/>
              </a:rPr>
              <a:t>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r>
              <a:rPr lang="en-US" sz="1400" err="1">
                <a:solidFill>
                  <a:srgbClr val="000000"/>
                </a:solidFill>
                <a:latin typeface="Consolas" charset="0"/>
              </a:rPr>
              <a:t>ContinueWith</a:t>
            </a:r>
            <a:r>
              <a:rPr lang="en-US" sz="1400">
                <a:solidFill>
                  <a:srgbClr val="000000"/>
                </a:solidFill>
                <a:latin typeface="Consolas" charset="0"/>
              </a:rPr>
              <a:t>(t =&gt; {</a:t>
            </a:r>
            <a:br>
              <a:rPr lang="en-US" sz="1400">
                <a:latin typeface="Consolas" charset="0"/>
              </a:rPr>
            </a:br>
            <a:r>
              <a:rPr lang="en-US" sz="1400">
                <a:solidFill>
                  <a:srgbClr val="000000"/>
                </a:solidFill>
                <a:latin typeface="Consolas" charset="0"/>
              </a:rPr>
              <a:t>        if (</a:t>
            </a:r>
            <a:r>
              <a:rPr lang="en-US" sz="1400" err="1">
                <a:solidFill>
                  <a:srgbClr val="000000"/>
                </a:solidFill>
                <a:latin typeface="Consolas" charset="0"/>
              </a:rPr>
              <a:t>t.Exception</a:t>
            </a:r>
            <a:r>
              <a:rPr lang="en-US" sz="1400">
                <a:solidFill>
                  <a:srgbClr val="000000"/>
                </a:solidFill>
                <a:latin typeface="Consolas" charset="0"/>
              </a:rPr>
              <a:t> == null) {</a:t>
            </a:r>
          </a:p>
          <a:p>
            <a:r>
              <a:rPr lang="en-US" sz="1400">
                <a:solidFill>
                  <a:srgbClr val="0000FF"/>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a:t>
            </a:r>
            <a:r>
              <a:rPr lang="en-US" sz="1400" err="1">
                <a:solidFill>
                  <a:srgbClr val="000000"/>
                </a:solidFill>
                <a:latin typeface="Consolas" charset="0"/>
              </a:rPr>
              <a:t>t.Result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p>
          <a:p>
            <a:r>
              <a:rPr lang="en-US" sz="1400">
                <a:solidFill>
                  <a:srgbClr val="000000"/>
                </a:solidFill>
                <a:latin typeface="Consolas" charset="0"/>
              </a:rPr>
              <a:t>        }</a:t>
            </a:r>
          </a:p>
          <a:p>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517747" y="3305348"/>
            <a:ext cx="2440296" cy="1380668"/>
          </a:xfrm>
          <a:prstGeom prst="wedgeRectCallout">
            <a:avLst>
              <a:gd name="adj1" fmla="val -29098"/>
              <a:gd name="adj2" fmla="val -69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Tasks allow code to be more linear</a:t>
            </a:r>
          </a:p>
        </p:txBody>
      </p:sp>
      <p:sp>
        <p:nvSpPr>
          <p:cNvPr id="9" name="Rectangle 8"/>
          <p:cNvSpPr/>
          <p:nvPr/>
        </p:nvSpPr>
        <p:spPr>
          <a:xfrm>
            <a:off x="5295535" y="2790483"/>
            <a:ext cx="2012169" cy="2532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36327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transactions and bulk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Executing a block of statements in a transaction is simplified by the </a:t>
            </a:r>
            <a:r>
              <a:rPr lang="en-US" err="1"/>
              <a:t>RunInTransactionAsync</a:t>
            </a:r>
            <a:r>
              <a:rPr lang="en-US"/>
              <a:t> method</a:t>
            </a:r>
          </a:p>
        </p:txBody>
      </p:sp>
      <p:sp>
        <p:nvSpPr>
          <p:cNvPr id="5" name="Rectangle 4"/>
          <p:cNvSpPr/>
          <p:nvPr/>
        </p:nvSpPr>
        <p:spPr>
          <a:xfrm>
            <a:off x="457200" y="1889172"/>
            <a:ext cx="7918515" cy="2677656"/>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a:solidFill>
                  <a:srgbClr val="0000FF"/>
                </a:solidFill>
                <a:latin typeface="Consolas" charset="0"/>
              </a:rPr>
              <a:t>public async </a:t>
            </a:r>
            <a:r>
              <a:rPr lang="en-GB" sz="1200">
                <a:solidFill>
                  <a:srgbClr val="2B8FAF"/>
                </a:solidFill>
                <a:latin typeface="Consolas" charset="0"/>
              </a:rPr>
              <a:t>Task&lt;</a:t>
            </a:r>
            <a:r>
              <a:rPr lang="en-GB" sz="1200" err="1">
                <a:solidFill>
                  <a:srgbClr val="2B8FAF"/>
                </a:solidFill>
                <a:latin typeface="Consolas" charset="0"/>
              </a:rPr>
              <a:t>int</a:t>
            </a:r>
            <a:r>
              <a:rPr lang="en-GB" sz="1200">
                <a:solidFill>
                  <a:srgbClr val="2B8FAF"/>
                </a:solidFill>
                <a:latin typeface="Consolas" charset="0"/>
              </a:rPr>
              <a:t>&gt; </a:t>
            </a:r>
            <a:r>
              <a:rPr lang="en-GB" sz="1200" err="1">
                <a:solidFill>
                  <a:srgbClr val="000000"/>
                </a:solidFill>
                <a:latin typeface="Consolas" charset="0"/>
              </a:rPr>
              <a:t>UpdateMyModelsAsync</a:t>
            </a:r>
            <a:r>
              <a:rPr lang="pl-PL" sz="1200">
                <a:solidFill>
                  <a:srgbClr val="000000"/>
                </a:solidFill>
                <a:latin typeface="Consolas" charset="0"/>
              </a:rPr>
              <a:t>(</a:t>
            </a:r>
            <a:r>
              <a:rPr lang="en-GB" sz="1200">
                <a:solidFill>
                  <a:srgbClr val="2B8FAF"/>
                </a:solidFill>
                <a:latin typeface="Consolas" charset="0"/>
              </a:rPr>
              <a:t>List</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0000FF"/>
                </a:solidFill>
                <a:latin typeface="Consolas" charset="0"/>
              </a:rPr>
              <a:t>int</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0;</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connection.RunInTransactionAsync</a:t>
            </a:r>
            <a:r>
              <a:rPr lang="en-GB" sz="1200">
                <a:solidFill>
                  <a:srgbClr val="000000"/>
                </a:solidFill>
                <a:latin typeface="Consolas" charset="0"/>
              </a:rPr>
              <a:t>(conn =&gt; {</a:t>
            </a:r>
          </a:p>
          <a:p>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a:t>
            </a:r>
            <a:r>
              <a:rPr lang="en-GB" sz="1200" err="1">
                <a:solidFill>
                  <a:srgbClr val="000000"/>
                </a:solidFill>
                <a:latin typeface="Consolas" charset="0"/>
              </a:rPr>
              <a:t>conn.UpdateAll</a:t>
            </a:r>
            <a:r>
              <a:rPr lang="en-GB" sz="1200">
                <a:solidFill>
                  <a:srgbClr val="000000"/>
                </a:solidFill>
                <a:latin typeface="Consolas" charset="0"/>
              </a:rPr>
              <a:t>(</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return</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20019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Executing direct SQL statements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lnSpcReduction="10000"/>
          </a:bodyPr>
          <a:lstStyle/>
          <a:p>
            <a:pPr marL="0" indent="0">
              <a:buNone/>
            </a:pPr>
            <a:r>
              <a:rPr lang="en-US"/>
              <a:t>For scenarios where you need to execute direct SQL statements (for more complex queries), this is possible using </a:t>
            </a:r>
            <a:r>
              <a:rPr lang="en-US" err="1"/>
              <a:t>ExecuteAsync</a:t>
            </a:r>
            <a:r>
              <a:rPr lang="en-US"/>
              <a:t>, </a:t>
            </a:r>
            <a:r>
              <a:rPr lang="en-US" err="1"/>
              <a:t>ExecuteScalarAsync</a:t>
            </a:r>
            <a:r>
              <a:rPr lang="en-US"/>
              <a:t>, </a:t>
            </a:r>
            <a:r>
              <a:rPr lang="en-US" err="1"/>
              <a:t>QueryAsync</a:t>
            </a:r>
            <a:r>
              <a:rPr lang="en-US"/>
              <a:t>, </a:t>
            </a:r>
            <a:r>
              <a:rPr lang="en-US" err="1"/>
              <a:t>GetAsync</a:t>
            </a:r>
            <a:r>
              <a:rPr lang="en-US"/>
              <a:t>, and Find </a:t>
            </a:r>
            <a:r>
              <a:rPr lang="en-US" err="1"/>
              <a:t>Async</a:t>
            </a:r>
            <a:r>
              <a:rPr lang="en-US"/>
              <a: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1800" b="1"/>
              <a:t>Note</a:t>
            </a:r>
            <a:r>
              <a:rPr lang="en-US" sz="1800"/>
              <a:t>: You can use placeholders in these queries</a:t>
            </a:r>
          </a:p>
        </p:txBody>
      </p:sp>
      <p:sp>
        <p:nvSpPr>
          <p:cNvPr id="5" name="Rectangle 4"/>
          <p:cNvSpPr/>
          <p:nvPr/>
        </p:nvSpPr>
        <p:spPr>
          <a:xfrm>
            <a:off x="457200" y="2322306"/>
            <a:ext cx="7918515" cy="1200329"/>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0000FF"/>
                </a:solidFill>
                <a:latin typeface="Consolas" charset="0"/>
              </a:rPr>
              <a:t>int</a:t>
            </a:r>
            <a:r>
              <a:rPr lang="en-GB" sz="1200">
                <a:solidFill>
                  <a:srgbClr val="0000FF"/>
                </a:solidFill>
                <a:latin typeface="Consolas" charset="0"/>
              </a:rPr>
              <a:t> </a:t>
            </a:r>
            <a:r>
              <a:rPr lang="en-GB" sz="1200">
                <a:solidFill>
                  <a:srgbClr val="000000"/>
                </a:solidFill>
                <a:latin typeface="Consolas" charset="0"/>
              </a:rPr>
              <a:t>count = </a:t>
            </a:r>
            <a:r>
              <a:rPr lang="en-GB" sz="1200" err="1">
                <a:solidFill>
                  <a:srgbClr val="0000FF"/>
                </a:solidFill>
                <a:latin typeface="Consolas" charset="0"/>
              </a:rPr>
              <a:t>async</a:t>
            </a:r>
            <a:r>
              <a:rPr lang="en-GB" sz="1200">
                <a:solidFill>
                  <a:srgbClr val="0000FF"/>
                </a:solidFill>
                <a:latin typeface="Consolas" charset="0"/>
              </a:rPr>
              <a:t> </a:t>
            </a:r>
            <a:r>
              <a:rPr lang="en-GB" sz="1200" err="1">
                <a:solidFill>
                  <a:srgbClr val="000000"/>
                </a:solidFill>
                <a:latin typeface="Consolas" charset="0"/>
              </a:rPr>
              <a:t>connection.ExecuteScalarAsync</a:t>
            </a:r>
            <a:r>
              <a:rPr lang="en-GB" sz="1200">
                <a:solidFill>
                  <a:srgbClr val="000000"/>
                </a:solidFill>
                <a:latin typeface="Consolas" charset="0"/>
              </a:rPr>
              <a:t>&lt;</a:t>
            </a:r>
            <a:r>
              <a:rPr lang="en-GB" sz="1200" err="1">
                <a:solidFill>
                  <a:srgbClr val="2B8FAF"/>
                </a:solidFill>
                <a:latin typeface="Consolas" charset="0"/>
              </a:rPr>
              <a:t>int</a:t>
            </a:r>
            <a:r>
              <a:rPr lang="en-GB" sz="1200">
                <a:solidFill>
                  <a:srgbClr val="000000"/>
                </a:solidFill>
                <a:latin typeface="Consolas" charset="0"/>
              </a:rPr>
              <a:t>&gt;(“SELECT MAX(</a:t>
            </a:r>
            <a:r>
              <a:rPr lang="en-GB" sz="1200" err="1">
                <a:solidFill>
                  <a:srgbClr val="000000"/>
                </a:solidFill>
                <a:latin typeface="Consolas" charset="0"/>
              </a:rPr>
              <a:t>myValue</a:t>
            </a:r>
            <a:r>
              <a:rPr lang="en-GB" sz="1200">
                <a:solidFill>
                  <a:srgbClr val="000000"/>
                </a:solidFill>
                <a:latin typeface="Consolas" charset="0"/>
              </a:rPr>
              <a:t>) FROM [</a:t>
            </a:r>
            <a:r>
              <a:rPr lang="en-GB" sz="1200" err="1">
                <a:solidFill>
                  <a:srgbClr val="000000"/>
                </a:solidFill>
                <a:latin typeface="Consolas" charset="0"/>
              </a:rPr>
              <a:t>myModels</a:t>
            </a:r>
            <a:r>
              <a:rPr lang="en-GB" sz="1200">
                <a:solidFill>
                  <a:srgbClr val="000000"/>
                </a:solidFill>
                <a:latin typeface="Consolas" charset="0"/>
              </a:rPr>
              <a:t>] WHERE </a:t>
            </a:r>
            <a:r>
              <a:rPr lang="en-GB" sz="1200" err="1">
                <a:solidFill>
                  <a:srgbClr val="000000"/>
                </a:solidFill>
                <a:latin typeface="Consolas" charset="0"/>
              </a:rPr>
              <a:t>myOtherValue</a:t>
            </a:r>
            <a:r>
              <a:rPr lang="en-GB" sz="1200">
                <a:solidFill>
                  <a:srgbClr val="000000"/>
                </a:solidFill>
                <a:latin typeface="Consolas" charset="0"/>
              </a:rPr>
              <a:t> &gt; ?”);</a:t>
            </a:r>
          </a:p>
        </p:txBody>
      </p:sp>
    </p:spTree>
    <p:extLst>
      <p:ext uri="{BB962C8B-B14F-4D97-AF65-F5344CB8AC3E}">
        <p14:creationId xmlns:p14="http://schemas.microsoft.com/office/powerpoint/2010/main" val="31929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commands </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prepare and reuse commands. The </a:t>
            </a:r>
            <a:r>
              <a:rPr lang="en-US" err="1"/>
              <a:t>SQLiteCommand</a:t>
            </a:r>
            <a:r>
              <a:rPr lang="en-US"/>
              <a:t> has the same methods for executing direct SQL statements.</a:t>
            </a:r>
            <a:endParaRPr lang="en-US" sz="1200"/>
          </a:p>
        </p:txBody>
      </p:sp>
      <p:sp>
        <p:nvSpPr>
          <p:cNvPr id="5" name="Rectangle 4"/>
          <p:cNvSpPr/>
          <p:nvPr/>
        </p:nvSpPr>
        <p:spPr>
          <a:xfrm>
            <a:off x="457200" y="1945319"/>
            <a:ext cx="7918515" cy="2123658"/>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2B8FAF"/>
                </a:solidFill>
                <a:latin typeface="Consolas" charset="0"/>
              </a:rPr>
              <a:t>SQLiteCommand</a:t>
            </a:r>
            <a:r>
              <a:rPr lang="en-GB" sz="1200">
                <a:solidFill>
                  <a:srgbClr val="000000"/>
                </a:solidFill>
                <a:latin typeface="Consolas" charset="0"/>
              </a:rPr>
              <a:t> </a:t>
            </a:r>
            <a:r>
              <a:rPr lang="en-GB" sz="1200" err="1">
                <a:solidFill>
                  <a:srgbClr val="000000"/>
                </a:solidFill>
                <a:latin typeface="Consolas" charset="0"/>
              </a:rPr>
              <a:t>cmd</a:t>
            </a:r>
            <a:r>
              <a:rPr lang="en-GB" sz="1200">
                <a:solidFill>
                  <a:srgbClr val="000000"/>
                </a:solidFill>
                <a:latin typeface="Consolas" charset="0"/>
              </a:rPr>
              <a:t> = </a:t>
            </a:r>
            <a:r>
              <a:rPr lang="en-GB" sz="1200" err="1">
                <a:solidFill>
                  <a:srgbClr val="000000"/>
                </a:solidFill>
                <a:latin typeface="Consolas" charset="0"/>
              </a:rPr>
              <a:t>connection.CreateCommand</a:t>
            </a:r>
            <a:r>
              <a:rPr lang="en-GB" sz="1200">
                <a:solidFill>
                  <a:srgbClr val="000000"/>
                </a:solidFill>
                <a:latin typeface="Consolas" charset="0"/>
              </a:rPr>
              <a:t>(</a:t>
            </a:r>
          </a:p>
          <a:p>
            <a:r>
              <a:rPr lang="en-GB" sz="1200">
                <a:solidFill>
                  <a:srgbClr val="000000"/>
                </a:solidFill>
                <a:latin typeface="Consolas" charset="0"/>
              </a:rPr>
              <a:t>"UPDATE </a:t>
            </a:r>
            <a:r>
              <a:rPr lang="en-GB" sz="1200" err="1">
                <a:solidFill>
                  <a:srgbClr val="000000"/>
                </a:solidFill>
                <a:latin typeface="Consolas" charset="0"/>
              </a:rPr>
              <a:t>MyModel</a:t>
            </a:r>
            <a:r>
              <a:rPr lang="en-GB" sz="1200">
                <a:solidFill>
                  <a:srgbClr val="000000"/>
                </a:solidFill>
                <a:latin typeface="Consolas" charset="0"/>
              </a:rPr>
              <a:t> SET </a:t>
            </a:r>
            <a:r>
              <a:rPr lang="en-GB" sz="1200" err="1">
                <a:solidFill>
                  <a:srgbClr val="000000"/>
                </a:solidFill>
                <a:latin typeface="Consolas" charset="0"/>
              </a:rPr>
              <a:t>myValue</a:t>
            </a:r>
            <a:r>
              <a:rPr lang="en-GB" sz="1200">
                <a:solidFill>
                  <a:srgbClr val="000000"/>
                </a:solidFill>
                <a:latin typeface="Consolas" charset="0"/>
              </a:rPr>
              <a:t> = @</a:t>
            </a:r>
            <a:r>
              <a:rPr lang="en-GB" sz="1200" err="1">
                <a:solidFill>
                  <a:srgbClr val="000000"/>
                </a:solidFill>
                <a:latin typeface="Consolas" charset="0"/>
              </a:rPr>
              <a:t>myValue</a:t>
            </a:r>
            <a:r>
              <a:rPr lang="en-GB" sz="1200">
                <a:solidFill>
                  <a:srgbClr val="000000"/>
                </a:solidFill>
                <a:latin typeface="Consolas" charset="0"/>
              </a:rPr>
              <a:t>, </a:t>
            </a:r>
            <a:r>
              <a:rPr lang="en-GB" sz="1200" err="1">
                <a:solidFill>
                  <a:srgbClr val="000000"/>
                </a:solidFill>
                <a:latin typeface="Consolas" charset="0"/>
              </a:rPr>
              <a:t>mySecondValue</a:t>
            </a:r>
            <a:r>
              <a:rPr lang="en-GB" sz="1200">
                <a:solidFill>
                  <a:srgbClr val="000000"/>
                </a:solidFill>
                <a:latin typeface="Consolas" charset="0"/>
              </a:rPr>
              <a:t> = @</a:t>
            </a:r>
            <a:r>
              <a:rPr lang="en-GB" sz="1200" err="1">
                <a:solidFill>
                  <a:srgbClr val="000000"/>
                </a:solidFill>
                <a:latin typeface="Consolas" charset="0"/>
              </a:rPr>
              <a:t>mySecondValue</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000000"/>
              </a:solidFill>
              <a:latin typeface="Consolas" charset="0"/>
            </a:endParaRP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myValue</a:t>
            </a:r>
            <a:r>
              <a:rPr lang="en-GB" sz="1200">
                <a:solidFill>
                  <a:srgbClr val="000000"/>
                </a:solidFill>
                <a:latin typeface="Consolas" charset="0"/>
              </a:rPr>
              <a:t>", "First"); </a:t>
            </a: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mySecondValue</a:t>
            </a:r>
            <a:r>
              <a:rPr lang="en-GB" sz="1200">
                <a:solidFill>
                  <a:srgbClr val="000000"/>
                </a:solidFill>
                <a:latin typeface="Consolas" charset="0"/>
              </a:rPr>
              <a:t>", "Second");</a:t>
            </a:r>
          </a:p>
        </p:txBody>
      </p:sp>
    </p:spTree>
    <p:extLst>
      <p:ext uri="{BB962C8B-B14F-4D97-AF65-F5344CB8AC3E}">
        <p14:creationId xmlns:p14="http://schemas.microsoft.com/office/powerpoint/2010/main" val="354909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Challenges with accessing data directly</a:t>
            </a:r>
          </a:p>
        </p:txBody>
      </p:sp>
      <p:sp>
        <p:nvSpPr>
          <p:cNvPr id="3" name="Content Placeholder 2"/>
          <p:cNvSpPr>
            <a:spLocks noGrp="1"/>
          </p:cNvSpPr>
          <p:nvPr>
            <p:ph idx="1"/>
          </p:nvPr>
        </p:nvSpPr>
        <p:spPr/>
        <p:txBody>
          <a:bodyPr/>
          <a:lstStyle/>
          <a:p>
            <a:r>
              <a:rPr lang="en-US"/>
              <a:t>Duplicated and tightly coupled code</a:t>
            </a:r>
          </a:p>
          <a:p>
            <a:r>
              <a:rPr lang="en-US"/>
              <a:t>Programming errors more likely</a:t>
            </a:r>
          </a:p>
          <a:p>
            <a:r>
              <a:rPr lang="en-US"/>
              <a:t>Weak typing of business objects</a:t>
            </a:r>
          </a:p>
          <a:p>
            <a:pPr lvl="1"/>
            <a:r>
              <a:rPr lang="en-US"/>
              <a:t>For example, if the database you’re querying doesn’t use adequate specificity for its object types</a:t>
            </a:r>
          </a:p>
          <a:p>
            <a:r>
              <a:rPr lang="en-US"/>
              <a:t>Inability to test the business logic in isolation</a:t>
            </a:r>
          </a:p>
          <a:p>
            <a:r>
              <a:rPr lang="en-US"/>
              <a:t>Hard to centralize data-related actions such as caching</a:t>
            </a:r>
          </a:p>
        </p:txBody>
      </p:sp>
    </p:spTree>
    <p:extLst>
      <p:ext uri="{BB962C8B-B14F-4D97-AF65-F5344CB8AC3E}">
        <p14:creationId xmlns:p14="http://schemas.microsoft.com/office/powerpoint/2010/main" val="3998012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1275183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Storage architecture</a:t>
            </a:r>
          </a:p>
        </p:txBody>
      </p:sp>
    </p:spTree>
    <p:extLst>
      <p:ext uri="{BB962C8B-B14F-4D97-AF65-F5344CB8AC3E}">
        <p14:creationId xmlns:p14="http://schemas.microsoft.com/office/powerpoint/2010/main" val="1334440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BCE-1464-4FAD-AF86-B6690D4C3A7D}"/>
              </a:ext>
            </a:extLst>
          </p:cNvPr>
          <p:cNvSpPr>
            <a:spLocks noGrp="1"/>
          </p:cNvSpPr>
          <p:nvPr>
            <p:ph type="title"/>
          </p:nvPr>
        </p:nvSpPr>
        <p:spPr/>
        <p:txBody>
          <a:bodyPr>
            <a:normAutofit fontScale="90000"/>
          </a:bodyPr>
          <a:lstStyle/>
          <a:p>
            <a:r>
              <a:rPr lang="en-US"/>
              <a:t>The repository pattern</a:t>
            </a:r>
          </a:p>
        </p:txBody>
      </p:sp>
      <p:sp>
        <p:nvSpPr>
          <p:cNvPr id="3" name="Content Placeholder 2">
            <a:extLst>
              <a:ext uri="{FF2B5EF4-FFF2-40B4-BE49-F238E27FC236}">
                <a16:creationId xmlns:a16="http://schemas.microsoft.com/office/drawing/2014/main" id="{C3B4B29B-6FD1-47F8-A2ED-3B66F158213B}"/>
              </a:ext>
            </a:extLst>
          </p:cNvPr>
          <p:cNvSpPr>
            <a:spLocks noGrp="1"/>
          </p:cNvSpPr>
          <p:nvPr>
            <p:ph idx="1"/>
          </p:nvPr>
        </p:nvSpPr>
        <p:spPr/>
        <p:txBody>
          <a:bodyPr vert="horz" lIns="91440" tIns="45720" rIns="91440" bIns="45720" numCol="1" spcCol="0" rtlCol="0" anchor="t">
            <a:normAutofit/>
          </a:bodyPr>
          <a:lstStyle/>
          <a:p>
            <a:r>
              <a:rPr lang="en-US"/>
              <a:t>An abstraction that decouples storage intent from the underlying storage mechanism</a:t>
            </a:r>
          </a:p>
          <a:p>
            <a:r>
              <a:rPr lang="en-US"/>
              <a:t>The business logic interacts through an interface, enabling flexibility of storage mechanism</a:t>
            </a:r>
          </a:p>
          <a:p>
            <a:r>
              <a:rPr lang="en-US"/>
              <a:t>Centralizes implementation of storage related code</a:t>
            </a:r>
          </a:p>
          <a:p>
            <a:r>
              <a:rPr lang="en-US"/>
              <a:t>The pattern enables easier unit testing of business logic</a:t>
            </a:r>
          </a:p>
          <a:p>
            <a:endParaRPr lang="en-US"/>
          </a:p>
        </p:txBody>
      </p:sp>
    </p:spTree>
    <p:extLst>
      <p:ext uri="{BB962C8B-B14F-4D97-AF65-F5344CB8AC3E}">
        <p14:creationId xmlns:p14="http://schemas.microsoft.com/office/powerpoint/2010/main" val="7953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663-9195-4E3E-9876-38DF147C287C}"/>
              </a:ext>
            </a:extLst>
          </p:cNvPr>
          <p:cNvSpPr>
            <a:spLocks noGrp="1"/>
          </p:cNvSpPr>
          <p:nvPr>
            <p:ph type="title"/>
          </p:nvPr>
        </p:nvSpPr>
        <p:spPr/>
        <p:txBody>
          <a:bodyPr>
            <a:normAutofit fontScale="90000"/>
          </a:bodyPr>
          <a:lstStyle/>
          <a:p>
            <a:r>
              <a:rPr lang="en-US"/>
              <a:t>How the repository patterns works</a:t>
            </a:r>
          </a:p>
        </p:txBody>
      </p:sp>
      <p:sp>
        <p:nvSpPr>
          <p:cNvPr id="3" name="Content Placeholder 2">
            <a:extLst>
              <a:ext uri="{FF2B5EF4-FFF2-40B4-BE49-F238E27FC236}">
                <a16:creationId xmlns:a16="http://schemas.microsoft.com/office/drawing/2014/main" id="{AF3D70CC-60A0-4E32-83F4-544F9C6F2B9A}"/>
              </a:ext>
            </a:extLst>
          </p:cNvPr>
          <p:cNvSpPr>
            <a:spLocks noGrp="1"/>
          </p:cNvSpPr>
          <p:nvPr>
            <p:ph idx="1"/>
          </p:nvPr>
        </p:nvSpPr>
        <p:spPr/>
        <p:txBody>
          <a:bodyPr vert="horz" lIns="91440" tIns="45720" rIns="91440" bIns="45720" numCol="1" spcCol="0" rtlCol="0" anchor="t">
            <a:normAutofit/>
          </a:bodyPr>
          <a:lstStyle/>
          <a:p>
            <a:r>
              <a:rPr lang="en-US" sz="2000"/>
              <a:t>Externally, the repository exposes storage operations on strongly typed business model objects </a:t>
            </a:r>
          </a:p>
          <a:p>
            <a:r>
              <a:rPr lang="en-US" sz="2000"/>
              <a:t>Internally it uses the underlying storage APIs implement storage operations, such as writing to a database</a:t>
            </a:r>
          </a:p>
          <a:p>
            <a:endParaRPr lang="en-US" sz="2000"/>
          </a:p>
        </p:txBody>
      </p:sp>
      <p:grpSp>
        <p:nvGrpSpPr>
          <p:cNvPr id="4" name="Group 3">
            <a:extLst>
              <a:ext uri="{FF2B5EF4-FFF2-40B4-BE49-F238E27FC236}">
                <a16:creationId xmlns:a16="http://schemas.microsoft.com/office/drawing/2014/main" id="{2E3161D4-B080-457B-BE77-50AF136A1DB8}"/>
              </a:ext>
            </a:extLst>
          </p:cNvPr>
          <p:cNvGrpSpPr>
            <a:grpSpLocks noChangeAspect="1"/>
          </p:cNvGrpSpPr>
          <p:nvPr/>
        </p:nvGrpSpPr>
        <p:grpSpPr>
          <a:xfrm>
            <a:off x="1040248" y="2533647"/>
            <a:ext cx="7063028" cy="2096285"/>
            <a:chOff x="4545805" y="2162447"/>
            <a:chExt cx="4248149" cy="1303795"/>
          </a:xfrm>
        </p:grpSpPr>
        <p:sp>
          <p:nvSpPr>
            <p:cNvPr id="5" name="Rectangle 4">
              <a:extLst>
                <a:ext uri="{FF2B5EF4-FFF2-40B4-BE49-F238E27FC236}">
                  <a16:creationId xmlns:a16="http://schemas.microsoft.com/office/drawing/2014/main" id="{77172CA4-A027-499C-944E-505136408005}"/>
                </a:ext>
              </a:extLst>
            </p:cNvPr>
            <p:cNvSpPr/>
            <p:nvPr/>
          </p:nvSpPr>
          <p:spPr bwMode="auto">
            <a:xfrm>
              <a:off x="4545805" y="2597542"/>
              <a:ext cx="912430"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Business logic</a:t>
              </a:r>
            </a:p>
          </p:txBody>
        </p:sp>
        <p:sp>
          <p:nvSpPr>
            <p:cNvPr id="6" name="Rectangle 5">
              <a:extLst>
                <a:ext uri="{FF2B5EF4-FFF2-40B4-BE49-F238E27FC236}">
                  <a16:creationId xmlns:a16="http://schemas.microsoft.com/office/drawing/2014/main" id="{E75C9553-F366-486E-9331-86DB4EA88CB2}"/>
                </a:ext>
              </a:extLst>
            </p:cNvPr>
            <p:cNvSpPr/>
            <p:nvPr/>
          </p:nvSpPr>
          <p:spPr bwMode="auto">
            <a:xfrm>
              <a:off x="7887711" y="2597542"/>
              <a:ext cx="866819"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Data store</a:t>
              </a:r>
            </a:p>
          </p:txBody>
        </p:sp>
        <p:sp>
          <p:nvSpPr>
            <p:cNvPr id="7" name="Rectangle 6">
              <a:extLst>
                <a:ext uri="{FF2B5EF4-FFF2-40B4-BE49-F238E27FC236}">
                  <a16:creationId xmlns:a16="http://schemas.microsoft.com/office/drawing/2014/main" id="{A93DE8D1-3D96-428A-B4C5-A1E6B314DB4C}"/>
                </a:ext>
              </a:extLst>
            </p:cNvPr>
            <p:cNvSpPr/>
            <p:nvPr/>
          </p:nvSpPr>
          <p:spPr bwMode="auto">
            <a:xfrm>
              <a:off x="6206474" y="2597542"/>
              <a:ext cx="932998"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Repository</a:t>
              </a:r>
            </a:p>
          </p:txBody>
        </p:sp>
        <p:cxnSp>
          <p:nvCxnSpPr>
            <p:cNvPr id="8" name="Straight Arrow Connector 7">
              <a:extLst>
                <a:ext uri="{FF2B5EF4-FFF2-40B4-BE49-F238E27FC236}">
                  <a16:creationId xmlns:a16="http://schemas.microsoft.com/office/drawing/2014/main" id="{ED203C1C-85E4-4AB4-A014-085966DF89F5}"/>
                </a:ext>
              </a:extLst>
            </p:cNvPr>
            <p:cNvCxnSpPr>
              <a:cxnSpLocks/>
            </p:cNvCxnSpPr>
            <p:nvPr/>
          </p:nvCxnSpPr>
          <p:spPr>
            <a:xfrm>
              <a:off x="5458235" y="2672574"/>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C158BF-11E7-42EA-B2C9-FB4978DB5AEF}"/>
                </a:ext>
              </a:extLst>
            </p:cNvPr>
            <p:cNvSpPr txBox="1"/>
            <p:nvPr/>
          </p:nvSpPr>
          <p:spPr>
            <a:xfrm>
              <a:off x="5458236"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(business entities)</a:t>
              </a:r>
            </a:p>
          </p:txBody>
        </p:sp>
        <p:cxnSp>
          <p:nvCxnSpPr>
            <p:cNvPr id="10" name="Straight Arrow Connector 9">
              <a:extLst>
                <a:ext uri="{FF2B5EF4-FFF2-40B4-BE49-F238E27FC236}">
                  <a16:creationId xmlns:a16="http://schemas.microsoft.com/office/drawing/2014/main" id="{25D581D4-BCF0-471A-87CF-63C400B9DC38}"/>
                </a:ext>
              </a:extLst>
            </p:cNvPr>
            <p:cNvCxnSpPr>
              <a:cxnSpLocks/>
            </p:cNvCxnSpPr>
            <p:nvPr/>
          </p:nvCxnSpPr>
          <p:spPr>
            <a:xfrm flipH="1">
              <a:off x="5458235" y="2933347"/>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2D14E4-0A88-44A5-A8B5-FFC3FBF088C1}"/>
                </a:ext>
              </a:extLst>
            </p:cNvPr>
            <p:cNvCxnSpPr>
              <a:cxnSpLocks/>
            </p:cNvCxnSpPr>
            <p:nvPr/>
          </p:nvCxnSpPr>
          <p:spPr>
            <a:xfrm>
              <a:off x="7139473" y="2672574"/>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9CD609-4885-4E2C-A80E-63FA382A0BE3}"/>
                </a:ext>
              </a:extLst>
            </p:cNvPr>
            <p:cNvCxnSpPr>
              <a:cxnSpLocks/>
            </p:cNvCxnSpPr>
            <p:nvPr/>
          </p:nvCxnSpPr>
          <p:spPr>
            <a:xfrm flipH="1">
              <a:off x="7139473" y="2933347"/>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9CB83D-5C39-4D1A-9C8E-F5F758145C75}"/>
                </a:ext>
              </a:extLst>
            </p:cNvPr>
            <p:cNvSpPr txBox="1"/>
            <p:nvPr/>
          </p:nvSpPr>
          <p:spPr>
            <a:xfrm>
              <a:off x="7139473"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 </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store types)</a:t>
              </a:r>
            </a:p>
          </p:txBody>
        </p:sp>
        <p:cxnSp>
          <p:nvCxnSpPr>
            <p:cNvPr id="14" name="Straight Arrow Connector 13">
              <a:extLst>
                <a:ext uri="{FF2B5EF4-FFF2-40B4-BE49-F238E27FC236}">
                  <a16:creationId xmlns:a16="http://schemas.microsoft.com/office/drawing/2014/main" id="{F5569EA9-13ED-41B1-84E1-2CB5A34D168F}"/>
                </a:ext>
              </a:extLst>
            </p:cNvPr>
            <p:cNvCxnSpPr>
              <a:cxnSpLocks/>
            </p:cNvCxnSpPr>
            <p:nvPr/>
          </p:nvCxnSpPr>
          <p:spPr>
            <a:xfrm>
              <a:off x="4545805" y="3224601"/>
              <a:ext cx="42087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7FB9A3-D26E-43EA-AFA9-196866C73304}"/>
                </a:ext>
              </a:extLst>
            </p:cNvPr>
            <p:cNvSpPr txBox="1"/>
            <p:nvPr/>
          </p:nvSpPr>
          <p:spPr>
            <a:xfrm>
              <a:off x="4545805" y="3262578"/>
              <a:ext cx="569919" cy="97511"/>
            </a:xfrm>
            <a:prstGeom prst="rect">
              <a:avLst/>
            </a:prstGeom>
            <a:noFill/>
          </p:spPr>
          <p:txBody>
            <a:bodyPr wrap="square" lIns="0" tIns="0" rIns="0" bIns="0" rtlCol="0">
              <a:spAutoFit/>
            </a:bodyPr>
            <a:lstStyle/>
            <a:p>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Strong types</a:t>
              </a:r>
            </a:p>
          </p:txBody>
        </p:sp>
        <p:sp>
          <p:nvSpPr>
            <p:cNvPr id="16" name="TextBox 15">
              <a:extLst>
                <a:ext uri="{FF2B5EF4-FFF2-40B4-BE49-F238E27FC236}">
                  <a16:creationId xmlns:a16="http://schemas.microsoft.com/office/drawing/2014/main" id="{2E994760-9F45-4F85-9A34-FC66FFA2B3C2}"/>
                </a:ext>
              </a:extLst>
            </p:cNvPr>
            <p:cNvSpPr txBox="1"/>
            <p:nvPr/>
          </p:nvSpPr>
          <p:spPr>
            <a:xfrm>
              <a:off x="8166148" y="3262578"/>
              <a:ext cx="569919" cy="97511"/>
            </a:xfrm>
            <a:prstGeom prst="rect">
              <a:avLst/>
            </a:prstGeom>
            <a:noFill/>
          </p:spPr>
          <p:txBody>
            <a:bodyPr wrap="square" lIns="0" tIns="0" rIns="0" bIns="0" rtlCol="0">
              <a:spAutoFit/>
            </a:bodyPr>
            <a:lstStyle/>
            <a:p>
              <a:pPr algn="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Weak types</a:t>
              </a:r>
            </a:p>
          </p:txBody>
        </p:sp>
        <p:cxnSp>
          <p:nvCxnSpPr>
            <p:cNvPr id="17" name="Straight Arrow Connector 16">
              <a:extLst>
                <a:ext uri="{FF2B5EF4-FFF2-40B4-BE49-F238E27FC236}">
                  <a16:creationId xmlns:a16="http://schemas.microsoft.com/office/drawing/2014/main" id="{B9A8C9B7-B4C7-4AA3-AE62-BC7E84BFA4DD}"/>
                </a:ext>
              </a:extLst>
            </p:cNvPr>
            <p:cNvCxnSpPr/>
            <p:nvPr/>
          </p:nvCxnSpPr>
          <p:spPr>
            <a:xfrm flipV="1">
              <a:off x="6683779" y="3025186"/>
              <a:ext cx="0" cy="29949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3BEFF5-A681-454E-AF66-74A1FA4FA538}"/>
                </a:ext>
              </a:extLst>
            </p:cNvPr>
            <p:cNvSpPr txBox="1"/>
            <p:nvPr/>
          </p:nvSpPr>
          <p:spPr>
            <a:xfrm>
              <a:off x="6398819" y="3368731"/>
              <a:ext cx="569919" cy="975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mapping</a:t>
              </a:r>
            </a:p>
          </p:txBody>
        </p:sp>
        <p:cxnSp>
          <p:nvCxnSpPr>
            <p:cNvPr id="19" name="Straight Arrow Connector 18">
              <a:extLst>
                <a:ext uri="{FF2B5EF4-FFF2-40B4-BE49-F238E27FC236}">
                  <a16:creationId xmlns:a16="http://schemas.microsoft.com/office/drawing/2014/main" id="{57575E08-258A-4F68-8509-85D7FD79F6AC}"/>
                </a:ext>
              </a:extLst>
            </p:cNvPr>
            <p:cNvCxnSpPr>
              <a:cxnSpLocks/>
            </p:cNvCxnSpPr>
            <p:nvPr/>
          </p:nvCxnSpPr>
          <p:spPr>
            <a:xfrm flipV="1">
              <a:off x="5007379"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581B7B-BFD6-4BBC-B8CC-9D82A62A2974}"/>
                </a:ext>
              </a:extLst>
            </p:cNvPr>
            <p:cNvCxnSpPr>
              <a:cxnSpLocks/>
            </p:cNvCxnSpPr>
            <p:nvPr/>
          </p:nvCxnSpPr>
          <p:spPr>
            <a:xfrm flipV="1">
              <a:off x="6675505"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31E3B-1E7D-423A-9EF4-613F9DE05582}"/>
                </a:ext>
              </a:extLst>
            </p:cNvPr>
            <p:cNvSpPr txBox="1"/>
            <p:nvPr/>
          </p:nvSpPr>
          <p:spPr>
            <a:xfrm>
              <a:off x="4545805" y="2321364"/>
              <a:ext cx="912429"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ISampleRepository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CB6EB2EC-9B01-4630-9D24-9CC4A18AB27B}"/>
                </a:ext>
              </a:extLst>
            </p:cNvPr>
            <p:cNvSpPr txBox="1"/>
            <p:nvPr/>
          </p:nvSpPr>
          <p:spPr>
            <a:xfrm>
              <a:off x="6206474" y="2324219"/>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108020F5-4E21-4F22-8C6A-F377AFE4E26B}"/>
                </a:ext>
              </a:extLst>
            </p:cNvPr>
            <p:cNvSpPr txBox="1"/>
            <p:nvPr/>
          </p:nvSpPr>
          <p:spPr>
            <a:xfrm>
              <a:off x="6206473" y="2172442"/>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MockSampleRepository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cxnSp>
          <p:nvCxnSpPr>
            <p:cNvPr id="24" name="Straight Arrow Connector 23">
              <a:extLst>
                <a:ext uri="{FF2B5EF4-FFF2-40B4-BE49-F238E27FC236}">
                  <a16:creationId xmlns:a16="http://schemas.microsoft.com/office/drawing/2014/main" id="{9F43FD07-73BD-4A2B-8CC0-1D32E2CA7905}"/>
                </a:ext>
              </a:extLst>
            </p:cNvPr>
            <p:cNvCxnSpPr>
              <a:cxnSpLocks/>
            </p:cNvCxnSpPr>
            <p:nvPr/>
          </p:nvCxnSpPr>
          <p:spPr>
            <a:xfrm flipV="1">
              <a:off x="8329988" y="2455498"/>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FF0AEF-5478-47AF-9719-1F01617CD5C0}"/>
                </a:ext>
              </a:extLst>
            </p:cNvPr>
            <p:cNvSpPr txBox="1"/>
            <p:nvPr/>
          </p:nvSpPr>
          <p:spPr>
            <a:xfrm>
              <a:off x="7860957" y="2314224"/>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SQL database</a:t>
              </a:r>
            </a:p>
          </p:txBody>
        </p:sp>
        <p:sp>
          <p:nvSpPr>
            <p:cNvPr id="26" name="TextBox 25">
              <a:extLst>
                <a:ext uri="{FF2B5EF4-FFF2-40B4-BE49-F238E27FC236}">
                  <a16:creationId xmlns:a16="http://schemas.microsoft.com/office/drawing/2014/main" id="{6D9231B9-EF27-4622-A50F-228F8958BC06}"/>
                </a:ext>
              </a:extLst>
            </p:cNvPr>
            <p:cNvSpPr txBox="1"/>
            <p:nvPr/>
          </p:nvSpPr>
          <p:spPr>
            <a:xfrm>
              <a:off x="7860956" y="2162447"/>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Local JSON file</a:t>
              </a:r>
            </a:p>
          </p:txBody>
        </p:sp>
      </p:grpSp>
    </p:spTree>
    <p:extLst>
      <p:ext uri="{BB962C8B-B14F-4D97-AF65-F5344CB8AC3E}">
        <p14:creationId xmlns:p14="http://schemas.microsoft.com/office/powerpoint/2010/main" val="2117630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 base repository defines the common CRUD operations that all storage mechanisms perform</a:t>
            </a:r>
          </a:p>
        </p:txBody>
      </p:sp>
      <p:sp>
        <p:nvSpPr>
          <p:cNvPr id="5" name="Rectangle 4"/>
          <p:cNvSpPr/>
          <p:nvPr/>
        </p:nvSpPr>
        <p:spPr>
          <a:xfrm>
            <a:off x="612742" y="2018398"/>
            <a:ext cx="7918515" cy="1754326"/>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US" sz="1200">
                <a:solidFill>
                  <a:srgbClr val="2B8FAF"/>
                </a:solidFill>
                <a:latin typeface="Consolas" charset="0"/>
              </a:rPr>
              <a:t>List</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a:t>
            </a:r>
            <a:r>
              <a:rPr lang="en-GB" sz="1200">
                <a:solidFill>
                  <a:srgbClr val="2B8FAF"/>
                </a:solidFill>
                <a:latin typeface="Consolas" charset="0"/>
              </a:rPr>
              <a:t> </a:t>
            </a:r>
            <a:r>
              <a:rPr lang="en-GB" sz="1200" err="1">
                <a:solidFill>
                  <a:srgbClr val="000000"/>
                </a:solidFill>
                <a:latin typeface="Consolas" charset="0"/>
              </a:rPr>
              <a:t>GetItemsAsync</a:t>
            </a:r>
            <a:r>
              <a:rPr lang="en-GB" sz="1200">
                <a:solidFill>
                  <a:srgbClr val="000000"/>
                </a:solidFill>
                <a:latin typeface="Consolas" charset="0"/>
              </a:rPr>
              <a:t>();</a:t>
            </a:r>
          </a:p>
          <a:p>
            <a:r>
              <a:rPr lang="en-GB" sz="1200">
                <a:solidFill>
                  <a:srgbClr val="2B8FAF"/>
                </a:solidFill>
                <a:latin typeface="Consolas" charset="0"/>
              </a:rPr>
              <a:t>	Task</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GetItemAsync</a:t>
            </a:r>
            <a:r>
              <a:rPr lang="en-GB" sz="1200">
                <a:solidFill>
                  <a:srgbClr val="000000"/>
                </a:solidFill>
                <a:latin typeface="Consolas" charset="0"/>
              </a:rPr>
              <a:t>(</a:t>
            </a:r>
            <a:r>
              <a:rPr lang="en-US" sz="1200">
                <a:solidFill>
                  <a:srgbClr val="0000FF"/>
                </a:solidFill>
                <a:latin typeface="Consolas" charset="0"/>
              </a:rPr>
              <a:t>string</a:t>
            </a:r>
            <a:r>
              <a:rPr lang="en-GB" sz="1200">
                <a:solidFill>
                  <a:srgbClr val="000000"/>
                </a:solidFill>
                <a:latin typeface="Consolas" charset="0"/>
              </a:rPr>
              <a:t> id);</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InsertAsync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UpdateAsync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bool</a:t>
            </a:r>
            <a:r>
              <a:rPr lang="en-GB" sz="1200">
                <a:solidFill>
                  <a:srgbClr val="000000"/>
                </a:solidFill>
                <a:latin typeface="Consolas" charset="0"/>
              </a:rPr>
              <a:t>&gt; </a:t>
            </a:r>
            <a:r>
              <a:rPr lang="en-GB" sz="1200" err="1">
                <a:solidFill>
                  <a:srgbClr val="000000"/>
                </a:solidFill>
                <a:latin typeface="Consolas" charset="0"/>
              </a:rPr>
              <a:t>RemoveAsync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a:t>
            </a:r>
            <a:endParaRPr lang="en-US" sz="1200">
              <a:solidFill>
                <a:srgbClr val="000000"/>
              </a:solidFill>
              <a:latin typeface="Consolas" charset="0"/>
            </a:endParaRPr>
          </a:p>
          <a:p>
            <a:r>
              <a:rPr lang="en-GB" sz="1200">
                <a:solidFill>
                  <a:srgbClr val="000000"/>
                </a:solidFill>
                <a:latin typeface="Consolas" charset="0"/>
              </a:rPr>
              <a:t> </a:t>
            </a:r>
            <a:r>
              <a:rPr lang="en-GB" sz="1200">
                <a:solidFill>
                  <a:srgbClr val="2B8FAF"/>
                </a:solidFill>
                <a:latin typeface="Consolas" charset="0"/>
              </a:rPr>
              <a:t>	Task</a:t>
            </a:r>
            <a:r>
              <a:rPr lang="en-GB" sz="1200">
                <a:solidFill>
                  <a:srgbClr val="000000"/>
                </a:solidFill>
                <a:latin typeface="Consolas" charset="0"/>
              </a:rPr>
              <a:t> </a:t>
            </a:r>
            <a:r>
              <a:rPr lang="en-US" sz="1200" err="1">
                <a:solidFill>
                  <a:srgbClr val="000000"/>
                </a:solidFill>
                <a:latin typeface="Consolas" charset="0"/>
              </a:rPr>
              <a:t>DropTable</a:t>
            </a:r>
            <a:r>
              <a:rPr lang="en-GB" sz="1200" err="1">
                <a:solidFill>
                  <a:srgbClr val="000000"/>
                </a:solidFill>
                <a:latin typeface="Consolas" charset="0"/>
              </a:rPr>
              <a:t>Async</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35415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The base implementation provides the common set of supporting operations for working against a given data store</a:t>
            </a:r>
          </a:p>
        </p:txBody>
      </p:sp>
      <p:sp>
        <p:nvSpPr>
          <p:cNvPr id="5" name="Rectangle 4"/>
          <p:cNvSpPr/>
          <p:nvPr/>
        </p:nvSpPr>
        <p:spPr>
          <a:xfrm>
            <a:off x="612742" y="1881552"/>
            <a:ext cx="7918515" cy="2862322"/>
          </a:xfrm>
          <a:prstGeom prst="rect">
            <a:avLst/>
          </a:prstGeom>
          <a:solidFill>
            <a:schemeClr val="bg1"/>
          </a:solidFill>
          <a:ln>
            <a:solidFill>
              <a:schemeClr val="bg2">
                <a:lumMod val="90000"/>
              </a:schemeClr>
            </a:solidFill>
          </a:ln>
        </p:spPr>
        <p:txBody>
          <a:bodyPr wrap="square">
            <a:spAutoFit/>
          </a:bodyPr>
          <a:lstStyle/>
          <a:p>
            <a:r>
              <a:rPr lang="en-US" sz="1200">
                <a:solidFill>
                  <a:srgbClr val="0000FF"/>
                </a:solidFill>
                <a:latin typeface="Consolas" charset="0"/>
              </a:rPr>
              <a:t>p</a:t>
            </a:r>
            <a:r>
              <a:rPr lang="en-GB" sz="1200" err="1">
                <a:solidFill>
                  <a:srgbClr val="0000FF"/>
                </a:solidFill>
                <a:latin typeface="Consolas" charset="0"/>
              </a:rPr>
              <a:t>ublic</a:t>
            </a:r>
            <a:r>
              <a:rPr lang="en-US" sz="1200">
                <a:solidFill>
                  <a:srgbClr val="0000FF"/>
                </a:solidFill>
                <a:latin typeface="Consolas" charset="0"/>
              </a:rPr>
              <a:t> abstract class</a:t>
            </a:r>
            <a:r>
              <a:rPr lang="en-GB" sz="1200">
                <a:solidFill>
                  <a:srgbClr val="0000FF"/>
                </a:solidFill>
                <a:latin typeface="Consolas" charset="0"/>
              </a:rPr>
              <a:t>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protected</a:t>
            </a:r>
            <a:r>
              <a:rPr lang="en-US"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FF"/>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virtual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IEnumerable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 </a:t>
            </a:r>
            <a:r>
              <a:rPr lang="en-GB" sz="1200" err="1">
                <a:solidFill>
                  <a:srgbClr val="000000"/>
                </a:solidFill>
                <a:latin typeface="Consolas" charset="0"/>
              </a:rPr>
              <a:t>GetItemsAsync</a:t>
            </a:r>
            <a:r>
              <a:rPr lang="en-GB" sz="1200">
                <a:solidFill>
                  <a:srgbClr val="000000"/>
                </a:solidFill>
                <a:latin typeface="Consolas" charset="0"/>
              </a:rPr>
              <a:t>()</a:t>
            </a:r>
            <a:endParaRPr lang="en-GB" sz="1200">
              <a:solidFill>
                <a:srgbClr val="0000FF"/>
              </a:solidFill>
              <a:latin typeface="Consolas" charset="0"/>
            </a:endParaRPr>
          </a:p>
          <a:p>
            <a:r>
              <a:rPr lang="en-GB" sz="1200">
                <a:solidFill>
                  <a:srgbClr val="0000FF"/>
                </a:solidFill>
                <a:latin typeface="Consolas" charset="0"/>
              </a:rPr>
              <a:t>	</a:t>
            </a:r>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p:txBody>
      </p:sp>
    </p:spTree>
    <p:extLst>
      <p:ext uri="{BB962C8B-B14F-4D97-AF65-F5344CB8AC3E}">
        <p14:creationId xmlns:p14="http://schemas.microsoft.com/office/powerpoint/2010/main" val="11543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5E3F2598-C55B-46EC-A9C4-C7613280B68E}">
  <ds:schemaRefs>
    <ds:schemaRef ds:uri="84baacb7-df7a-4965-9652-dc6b04eb3813"/>
    <ds:schemaRef ds:uri="9b7a0a0a-1b82-471a-b273-a9190d3e0722"/>
    <ds:schemaRef ds:uri="c8e759ee-052b-4afa-8d49-c6ef6abe8e0d"/>
    <ds:schemaRef ds:uri="d0cc1922-6699-4a3f-ac8d-526aac4c90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B4218A-146F-4D03-A971-316480A2DC13}">
  <ds:schemaRefs>
    <ds:schemaRef ds:uri="c8e759ee-052b-4afa-8d49-c6ef6abe8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5992</TotalTime>
  <Words>15329</Words>
  <Application>Microsoft Macintosh PowerPoint</Application>
  <PresentationFormat>On-screen Show (16:9)</PresentationFormat>
  <Paragraphs>1693</Paragraphs>
  <Slides>144</Slides>
  <Notes>135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144</vt:i4>
      </vt:variant>
    </vt:vector>
  </HeadingPairs>
  <TitlesOfParts>
    <vt:vector size="152" baseType="lpstr">
      <vt:lpstr>Arial</vt:lpstr>
      <vt:lpstr>Calibri</vt:lpstr>
      <vt:lpstr>Calibri Light</vt:lpstr>
      <vt:lpstr>Consolas</vt:lpstr>
      <vt:lpstr>Helvetica Light</vt:lpstr>
      <vt:lpstr>Segoe UI Light</vt:lpstr>
      <vt:lpstr>Wingdings</vt:lpstr>
      <vt:lpstr>1_Office Theme</vt:lpstr>
      <vt:lpstr>PowerPoint Presentation</vt:lpstr>
      <vt:lpstr>Agenda</vt:lpstr>
      <vt:lpstr>PowerPoint Presentation</vt:lpstr>
      <vt:lpstr>Why asynchronous programming?</vt:lpstr>
      <vt:lpstr>The problem with asynchronous programming</vt:lpstr>
      <vt:lpstr>The problem with async programming</vt:lpstr>
      <vt:lpstr>The problem with async programming</vt:lpstr>
      <vt:lpstr>The problem with async programming</vt:lpstr>
      <vt:lpstr>Tasks to the rescue!</vt:lpstr>
      <vt:lpstr>Async &amp; Await to the rescue!</vt:lpstr>
      <vt:lpstr>Async &amp; Await to the rescue!</vt:lpstr>
      <vt:lpstr>What is an awaitable expression?</vt:lpstr>
      <vt:lpstr>What is an awaitable expression?</vt:lpstr>
      <vt:lpstr>What is an awaitable expression?</vt:lpstr>
      <vt:lpstr>What is a Task?</vt:lpstr>
      <vt:lpstr>Starting a Task</vt:lpstr>
      <vt:lpstr>Task execution progress</vt:lpstr>
      <vt:lpstr>Getting a result from a Task</vt:lpstr>
      <vt:lpstr>Getting a result from a Task</vt:lpstr>
      <vt:lpstr>Getting a result from a Task</vt:lpstr>
      <vt:lpstr>Be careful: Await != Thread</vt:lpstr>
      <vt:lpstr>Be careful: Await != Thread</vt:lpstr>
      <vt:lpstr>Be careful: Await != Thread</vt:lpstr>
      <vt:lpstr>Execution progress for await</vt:lpstr>
      <vt:lpstr>Execution progress for await</vt:lpstr>
      <vt:lpstr>Valid return values for async methods</vt:lpstr>
      <vt:lpstr>Valid return values for async methods</vt:lpstr>
      <vt:lpstr>Valid return values for async methods</vt:lpstr>
      <vt:lpstr>Mapping await to threads</vt:lpstr>
      <vt:lpstr>Staying on the task thread</vt:lpstr>
      <vt:lpstr>Staying on the task thread</vt:lpstr>
      <vt:lpstr>Staying on the task thread</vt:lpstr>
      <vt:lpstr>Manually switching back to the UI thread</vt:lpstr>
      <vt:lpstr>Switching to the UI thread</vt:lpstr>
      <vt:lpstr>Modifying collections</vt:lpstr>
      <vt:lpstr>Awaitify-ing existing APIs</vt:lpstr>
      <vt:lpstr>Coordinating multiple tasks</vt:lpstr>
      <vt:lpstr>Coordinating multiple tasks</vt:lpstr>
      <vt:lpstr>Efficient processing of multiple tasks</vt:lpstr>
      <vt:lpstr>Efficient processing of multiple tasks</vt:lpstr>
      <vt:lpstr>Task cancellation</vt:lpstr>
      <vt:lpstr>Task cancellation</vt:lpstr>
      <vt:lpstr>Ensuring task cancellation</vt:lpstr>
      <vt:lpstr>Exercise 1: Asynchronous programming</vt:lpstr>
      <vt:lpstr>Exercise 1: Asynchronous programming</vt:lpstr>
      <vt:lpstr>Reference: terrific video on async/await</vt:lpstr>
      <vt:lpstr>PowerPoint Presentation</vt:lpstr>
      <vt:lpstr>PowerPoint Presentation</vt:lpstr>
      <vt:lpstr>When choosing between Forms or Native, first ask questions</vt:lpstr>
      <vt:lpstr>.NET Standard libraries vs. Shared Projects</vt:lpstr>
      <vt:lpstr>Architectural design: Complexity in a single app</vt:lpstr>
      <vt:lpstr>Architectural design: Complexity in multiple apps</vt:lpstr>
      <vt:lpstr>PowerPoint Presentation</vt:lpstr>
      <vt:lpstr>Unexpected advantage of complexity</vt:lpstr>
      <vt:lpstr>PowerPoint Presentation</vt:lpstr>
      <vt:lpstr>Web requests – challenges</vt:lpstr>
      <vt:lpstr>Efficient approaches to architecture</vt:lpstr>
      <vt:lpstr>HttpClient</vt:lpstr>
      <vt:lpstr>Monitoring and maintaining reachability</vt:lpstr>
      <vt:lpstr>Exercise 2: Make http calls</vt:lpstr>
      <vt:lpstr>Exercise 2: Make http calls – Weather services</vt:lpstr>
      <vt:lpstr>Exercise 2: Make http calls – Weather services</vt:lpstr>
      <vt:lpstr>Building layouts – Using designers vs. code</vt:lpstr>
      <vt:lpstr>Exercise 2.5: Build a layout in code – no designers!</vt:lpstr>
      <vt:lpstr>PowerPoint Presentation</vt:lpstr>
      <vt:lpstr>PowerPoint Presentation</vt:lpstr>
      <vt:lpstr>Benefits of using a pattern</vt:lpstr>
      <vt:lpstr>Model-View-Controller (MVC) pattern</vt:lpstr>
      <vt:lpstr>Model-View-ViewModel (MVVM) pattern</vt:lpstr>
      <vt:lpstr>MVC and MVVM differences</vt:lpstr>
      <vt:lpstr>Choosing between MVC and MVVM</vt:lpstr>
      <vt:lpstr>Code share with MVVM</vt:lpstr>
      <vt:lpstr>PowerPoint Presentation</vt:lpstr>
      <vt:lpstr>Exercise 3: Migrate to MVVM</vt:lpstr>
      <vt:lpstr>Exercise 3: Migrate to MVVM</vt:lpstr>
      <vt:lpstr>PowerPoint Presentation</vt:lpstr>
      <vt:lpstr>PowerPoint Presentation</vt:lpstr>
      <vt:lpstr>Local storage - Challenges</vt:lpstr>
      <vt:lpstr>Local storage - Benefits</vt:lpstr>
      <vt:lpstr>Local storage - Options</vt:lpstr>
      <vt:lpstr>Local storage - Offline sync solutions</vt:lpstr>
      <vt:lpstr>SQLite: options</vt:lpstr>
      <vt:lpstr>SQLite: encryption options</vt:lpstr>
      <vt:lpstr>SQLite: faster when you…</vt:lpstr>
      <vt:lpstr>Using SQLite-Net (high-level steps)</vt:lpstr>
      <vt:lpstr>Getting the local file path for the database</vt:lpstr>
      <vt:lpstr>Connecting to the database</vt:lpstr>
      <vt:lpstr>Create a table</vt:lpstr>
      <vt:lpstr>Performing operations</vt:lpstr>
      <vt:lpstr>Using transactions and bulk operations</vt:lpstr>
      <vt:lpstr>Executing direct SQL statements</vt:lpstr>
      <vt:lpstr>Using commands </vt:lpstr>
      <vt:lpstr>Challenges with accessing data directly</vt:lpstr>
      <vt:lpstr>PowerPoint Presentation</vt:lpstr>
      <vt:lpstr>PowerPoint Presentation</vt:lpstr>
      <vt:lpstr>The repository pattern</vt:lpstr>
      <vt:lpstr>How the repository patterns works</vt:lpstr>
      <vt:lpstr>Base repository - Interface</vt:lpstr>
      <vt:lpstr>Base repository - Implementation</vt:lpstr>
      <vt:lpstr>Repository - Interface</vt:lpstr>
      <vt:lpstr>Repository - Implementation</vt:lpstr>
      <vt:lpstr>Repository Manager - Interface</vt:lpstr>
      <vt:lpstr>Repository Manager - Implementation</vt:lpstr>
      <vt:lpstr>Using the repositories</vt:lpstr>
      <vt:lpstr>Reference: terrific video on how not to use SQLite</vt:lpstr>
      <vt:lpstr>PowerPoint Presentation</vt:lpstr>
      <vt:lpstr>PowerPoint Presentation</vt:lpstr>
      <vt:lpstr>Reduce the size of the application by using the linker</vt:lpstr>
      <vt:lpstr>Control Linker</vt:lpstr>
      <vt:lpstr>Additional size reduction techniques</vt:lpstr>
      <vt:lpstr>Bad app</vt:lpstr>
      <vt:lpstr>Good app</vt:lpstr>
      <vt:lpstr>PowerPoint Presentation</vt:lpstr>
      <vt:lpstr>Memory management - Challenges</vt:lpstr>
      <vt:lpstr>Memory management</vt:lpstr>
      <vt:lpstr>Release IDisposable resources</vt:lpstr>
      <vt:lpstr>Unsubscribe from Events</vt:lpstr>
      <vt:lpstr>Hidden memory leaks</vt:lpstr>
      <vt:lpstr>Breaking down the problem</vt:lpstr>
      <vt:lpstr>Breaking down the problem (further)</vt:lpstr>
      <vt:lpstr>The hidden reference</vt:lpstr>
      <vt:lpstr>Use weak references to prevent immortal objects</vt:lpstr>
      <vt:lpstr>Optimize image resources</vt:lpstr>
      <vt:lpstr>Image sizing: Tools and resources by platform</vt:lpstr>
      <vt:lpstr>PowerPoint Presentation</vt:lpstr>
      <vt:lpstr>PowerPoint Presentation</vt:lpstr>
      <vt:lpstr>General recommendations</vt:lpstr>
      <vt:lpstr>Profilers</vt:lpstr>
      <vt:lpstr>Xamarin Profiler</vt:lpstr>
      <vt:lpstr>Exercise: Profile a mobile app (Faucet)</vt:lpstr>
      <vt:lpstr>PowerPoint Presentation</vt:lpstr>
      <vt:lpstr>Performance – General recommendations</vt:lpstr>
      <vt:lpstr>Performance – iOS</vt:lpstr>
      <vt:lpstr>Performance – Android</vt:lpstr>
      <vt:lpstr>PowerPoint Presentation</vt:lpstr>
      <vt:lpstr>Native Bindings</vt:lpstr>
      <vt:lpstr>iOS Specifics</vt:lpstr>
      <vt:lpstr>iOS Internals – Export and Register attributes</vt:lpstr>
      <vt:lpstr>Android specifics</vt:lpstr>
      <vt:lpstr>Android internals</vt:lpstr>
      <vt:lpstr>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48</cp:revision>
  <dcterms:modified xsi:type="dcterms:W3CDTF">2019-08-11T21:56:34Z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72228ef9-1a14-4667-831b-a675c7a6ca00</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etdenn@microsoft.com</vt:lpwstr>
  </property>
  <property fmtid="{D5CDD505-2E9C-101B-9397-08002B2CF9AE}" pid="7" name="MSIP_Label_f42aa342-8706-4288-bd11-ebb85995028c_SetDate">
    <vt:lpwstr>2018-01-24T22:55:38.0228328Z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